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46"/>
  </p:notesMasterIdLst>
  <p:sldIdLst>
    <p:sldId id="256" r:id="rId5"/>
    <p:sldId id="284" r:id="rId6"/>
    <p:sldId id="258" r:id="rId7"/>
    <p:sldId id="260" r:id="rId8"/>
    <p:sldId id="261" r:id="rId9"/>
    <p:sldId id="264" r:id="rId10"/>
    <p:sldId id="265" r:id="rId11"/>
    <p:sldId id="296" r:id="rId12"/>
    <p:sldId id="297" r:id="rId13"/>
    <p:sldId id="267" r:id="rId14"/>
    <p:sldId id="268" r:id="rId15"/>
    <p:sldId id="269" r:id="rId16"/>
    <p:sldId id="270" r:id="rId17"/>
    <p:sldId id="271" r:id="rId18"/>
    <p:sldId id="272" r:id="rId19"/>
    <p:sldId id="259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5" r:id="rId28"/>
    <p:sldId id="295" r:id="rId29"/>
    <p:sldId id="280" r:id="rId30"/>
    <p:sldId id="281" r:id="rId31"/>
    <p:sldId id="298" r:id="rId32"/>
    <p:sldId id="282" r:id="rId33"/>
    <p:sldId id="262" r:id="rId34"/>
    <p:sldId id="283" r:id="rId35"/>
    <p:sldId id="263" r:id="rId36"/>
    <p:sldId id="291" r:id="rId37"/>
    <p:sldId id="292" r:id="rId38"/>
    <p:sldId id="294" r:id="rId39"/>
    <p:sldId id="293" r:id="rId40"/>
    <p:sldId id="286" r:id="rId41"/>
    <p:sldId id="287" r:id="rId42"/>
    <p:sldId id="288" r:id="rId43"/>
    <p:sldId id="289" r:id="rId44"/>
    <p:sldId id="290" r:id="rId4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C8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485E07-8656-42DE-F33F-2216BFCC77C0}" v="1909" dt="2025-09-18T15:14:09.56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slide" Target="slides/slide38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slide" Target="slides/slide37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slide" Target="slides/slide36.xml"/><Relationship Id="rId45" Type="http://schemas.openxmlformats.org/officeDocument/2006/relationships/slide" Target="slides/slide4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49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slide" Target="slides/slide40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slide" Target="slides/slide39.xml"/><Relationship Id="rId48" Type="http://schemas.openxmlformats.org/officeDocument/2006/relationships/viewProps" Target="viewProps.xml"/><Relationship Id="rId8" Type="http://schemas.openxmlformats.org/officeDocument/2006/relationships/slide" Target="slides/slide4.xml"/><Relationship Id="rId51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6000" y="812520"/>
            <a:ext cx="7127280" cy="400896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noAutofit/>
          </a:bodyPr>
          <a:lstStyle/>
          <a:p>
            <a:r>
              <a:rPr lang="en-US" sz="1800" b="0" u="none" strike="noStrike">
                <a:solidFill>
                  <a:schemeClr val="dk1"/>
                </a:solidFill>
                <a:effectLst/>
                <a:uFillTx/>
                <a:latin typeface="Arial"/>
              </a:rPr>
              <a:t>Klikněte pro přesun snímku</a:t>
            </a:r>
          </a:p>
        </p:txBody>
      </p:sp>
      <p:sp>
        <p:nvSpPr>
          <p:cNvPr id="63" name="PlaceHolder 2"/>
          <p:cNvSpPr>
            <a:spLocks noGrp="1"/>
          </p:cNvSpPr>
          <p:nvPr>
            <p:ph type="body"/>
          </p:nvPr>
        </p:nvSpPr>
        <p:spPr>
          <a:xfrm>
            <a:off x="756000" y="5078520"/>
            <a:ext cx="6047640" cy="48110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komentářů</a:t>
            </a:r>
          </a:p>
        </p:txBody>
      </p:sp>
      <p:sp>
        <p:nvSpPr>
          <p:cNvPr id="6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/>
          <a:p>
            <a:pPr indent="0">
              <a:buNone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&lt;záhlaví&gt;</a:t>
            </a:r>
          </a:p>
        </p:txBody>
      </p:sp>
      <p:sp>
        <p:nvSpPr>
          <p:cNvPr id="65" name="PlaceHolder 4"/>
          <p:cNvSpPr>
            <a:spLocks noGrp="1"/>
          </p:cNvSpPr>
          <p:nvPr>
            <p:ph type="dt" idx="37"/>
          </p:nvPr>
        </p:nvSpPr>
        <p:spPr>
          <a:xfrm>
            <a:off x="4278960" y="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Autofit/>
          </a:bodyPr>
          <a:lstStyle>
            <a:lvl1pPr indent="0" algn="r">
              <a:buNone/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66" name="PlaceHolder 5"/>
          <p:cNvSpPr>
            <a:spLocks noGrp="1"/>
          </p:cNvSpPr>
          <p:nvPr>
            <p:ph type="ftr" idx="38"/>
          </p:nvPr>
        </p:nvSpPr>
        <p:spPr>
          <a:xfrm>
            <a:off x="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>
              <a:buNone/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>
              <a:buNone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67" name="PlaceHolder 6"/>
          <p:cNvSpPr>
            <a:spLocks noGrp="1"/>
          </p:cNvSpPr>
          <p:nvPr>
            <p:ph type="sldNum" idx="39"/>
          </p:nvPr>
        </p:nvSpPr>
        <p:spPr>
          <a:xfrm>
            <a:off x="4278960" y="10157400"/>
            <a:ext cx="3280680" cy="53424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b">
            <a:noAutofit/>
          </a:bodyPr>
          <a:lstStyle>
            <a:lvl1pPr indent="0" algn="r">
              <a:buNone/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buNone/>
            </a:pPr>
            <a:fld id="{DA3E84A0-1D2C-4E52-981D-479198FE0D33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‹#›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3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4" name="PlaceHolder 3"/>
          <p:cNvSpPr>
            <a:spLocks noGrp="1"/>
          </p:cNvSpPr>
          <p:nvPr>
            <p:ph type="sldNum" idx="4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716B935-B74C-428E-A97E-3F77A1DDD6A4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1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36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7" name="PlaceHolder 3"/>
          <p:cNvSpPr>
            <a:spLocks noGrp="1"/>
          </p:cNvSpPr>
          <p:nvPr>
            <p:ph type="sldNum" idx="5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71E0726-635F-4ADA-9B86-B6D9658F1067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12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  <a:ln w="0">
            <a:noFill/>
          </a:ln>
        </p:spPr>
      </p:sp>
      <p:sp>
        <p:nvSpPr>
          <p:cNvPr id="36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0" name="PlaceHolder 3"/>
          <p:cNvSpPr>
            <a:spLocks noGrp="1"/>
          </p:cNvSpPr>
          <p:nvPr>
            <p:ph type="sldNum" idx="57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9B6E697-81DE-44B2-8CBF-A7EE2A149731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13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240" cy="3083760"/>
          </a:xfrm>
          <a:prstGeom prst="rect">
            <a:avLst/>
          </a:prstGeom>
          <a:ln w="0">
            <a:noFill/>
          </a:ln>
        </p:spPr>
      </p:sp>
      <p:sp>
        <p:nvSpPr>
          <p:cNvPr id="37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3" name="PlaceHolder 3"/>
          <p:cNvSpPr>
            <a:spLocks noGrp="1"/>
          </p:cNvSpPr>
          <p:nvPr>
            <p:ph type="sldNum" idx="58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0DAD953-1F58-4D2B-B453-91E165577DBF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14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240" cy="3083760"/>
          </a:xfrm>
          <a:prstGeom prst="rect">
            <a:avLst/>
          </a:prstGeom>
          <a:ln w="0">
            <a:noFill/>
          </a:ln>
        </p:spPr>
      </p:sp>
      <p:sp>
        <p:nvSpPr>
          <p:cNvPr id="342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3" name="PlaceHolder 3"/>
          <p:cNvSpPr>
            <a:spLocks noGrp="1"/>
          </p:cNvSpPr>
          <p:nvPr>
            <p:ph type="sldNum" idx="48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005828B-7EA1-459A-A24F-BFD313E0795D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16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  <a:ln w="0">
            <a:noFill/>
          </a:ln>
        </p:spPr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6" name="PlaceHolder 3"/>
          <p:cNvSpPr>
            <a:spLocks noGrp="1"/>
          </p:cNvSpPr>
          <p:nvPr>
            <p:ph type="sldNum" idx="59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95C7F45-94DA-4DFC-9C6E-AC02C7F5EE2A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17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50800" cy="3347280"/>
          </a:xfrm>
          <a:prstGeom prst="rect">
            <a:avLst/>
          </a:prstGeom>
          <a:ln w="0">
            <a:noFill/>
          </a:ln>
        </p:spPr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5640" cy="390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9" name="PlaceHolder 3"/>
          <p:cNvSpPr>
            <a:spLocks noGrp="1"/>
          </p:cNvSpPr>
          <p:nvPr>
            <p:ph type="sldNum" idx="60"/>
          </p:nvPr>
        </p:nvSpPr>
        <p:spPr>
          <a:xfrm>
            <a:off x="3850560" y="9428760"/>
            <a:ext cx="2943000" cy="495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FA11E2F-6585-47A5-A61F-5AFC6C0E61D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18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sldNum" idx="6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007E5AC-992A-47A3-B6E6-0595F3BB8A0A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19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5" name="PlaceHolder 3"/>
          <p:cNvSpPr>
            <a:spLocks noGrp="1"/>
          </p:cNvSpPr>
          <p:nvPr>
            <p:ph type="sldNum" idx="62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6E15019-BD2C-4226-BC6C-953A0CA44F4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21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50800" cy="3347280"/>
          </a:xfrm>
          <a:prstGeom prst="rect">
            <a:avLst/>
          </a:prstGeom>
          <a:ln w="0">
            <a:noFill/>
          </a:ln>
        </p:spPr>
      </p:sp>
      <p:sp>
        <p:nvSpPr>
          <p:cNvPr id="387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5640" cy="390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8" name="PlaceHolder 3"/>
          <p:cNvSpPr>
            <a:spLocks noGrp="1"/>
          </p:cNvSpPr>
          <p:nvPr>
            <p:ph type="sldNum" idx="63"/>
          </p:nvPr>
        </p:nvSpPr>
        <p:spPr>
          <a:xfrm>
            <a:off x="3850560" y="9428760"/>
            <a:ext cx="2943000" cy="495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FB8EDDE-42FB-4A90-94F3-95412FF73046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22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52600" cy="3349440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/>
          <p:cNvSpPr>
            <a:spLocks noGrp="1"/>
          </p:cNvSpPr>
          <p:nvPr>
            <p:ph type="sldNum" idx="6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306361C-B9FB-4A5F-AD4E-68ED03F21B7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23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4FA2178-A666-8FE0-EAD9-8ED69E4C986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PlaceHolder 1">
            <a:extLst>
              <a:ext uri="{FF2B5EF4-FFF2-40B4-BE49-F238E27FC236}">
                <a16:creationId xmlns:a16="http://schemas.microsoft.com/office/drawing/2014/main" id="{C49BC458-9627-1CCE-03CB-6F50699CB97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  <a:ln w="0">
            <a:noFill/>
          </a:ln>
        </p:spPr>
      </p:sp>
      <p:sp>
        <p:nvSpPr>
          <p:cNvPr id="336" name="PlaceHolder 2">
            <a:extLst>
              <a:ext uri="{FF2B5EF4-FFF2-40B4-BE49-F238E27FC236}">
                <a16:creationId xmlns:a16="http://schemas.microsoft.com/office/drawing/2014/main" id="{7ED2A1EB-35CE-B24F-F38F-BC2EF2104E8A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37" name="PlaceHolder 3">
            <a:extLst>
              <a:ext uri="{FF2B5EF4-FFF2-40B4-BE49-F238E27FC236}">
                <a16:creationId xmlns:a16="http://schemas.microsoft.com/office/drawing/2014/main" id="{90E13D2E-5BD7-9EF4-DC3C-E01A54D07374}"/>
              </a:ext>
            </a:extLst>
          </p:cNvPr>
          <p:cNvSpPr>
            <a:spLocks noGrp="1"/>
          </p:cNvSpPr>
          <p:nvPr>
            <p:ph type="sldNum" idx="46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5B088BC-B702-4713-A115-F27BDB2FEAA1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2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672253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B9CF700-0457-0DC7-3756-301A7220A50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>
            <a:extLst>
              <a:ext uri="{FF2B5EF4-FFF2-40B4-BE49-F238E27FC236}">
                <a16:creationId xmlns:a16="http://schemas.microsoft.com/office/drawing/2014/main" id="{8A9C399C-D692-05BA-3EE3-9897F8457C7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>
            <a:extLst>
              <a:ext uri="{FF2B5EF4-FFF2-40B4-BE49-F238E27FC236}">
                <a16:creationId xmlns:a16="http://schemas.microsoft.com/office/drawing/2014/main" id="{6D0D8A75-0777-821D-DBC6-E6B15A2BB2E9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>
            <a:extLst>
              <a:ext uri="{FF2B5EF4-FFF2-40B4-BE49-F238E27FC236}">
                <a16:creationId xmlns:a16="http://schemas.microsoft.com/office/drawing/2014/main" id="{16DDA921-FD01-3102-4EEE-D7F173931259}"/>
              </a:ext>
            </a:extLst>
          </p:cNvPr>
          <p:cNvSpPr>
            <a:spLocks noGrp="1"/>
          </p:cNvSpPr>
          <p:nvPr>
            <p:ph type="sldNum" idx="6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306361C-B9FB-4A5F-AD4E-68ED03F21B7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24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79540163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BC75CF4-4803-227A-6E4E-E19A87511D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PlaceHolder 1">
            <a:extLst>
              <a:ext uri="{FF2B5EF4-FFF2-40B4-BE49-F238E27FC236}">
                <a16:creationId xmlns:a16="http://schemas.microsoft.com/office/drawing/2014/main" id="{906FADD5-9343-5D75-74C5-0D0A2AA825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0688" y="1241425"/>
            <a:ext cx="5954712" cy="3349625"/>
          </a:xfrm>
          <a:prstGeom prst="rect">
            <a:avLst/>
          </a:prstGeom>
          <a:ln w="0">
            <a:noFill/>
          </a:ln>
        </p:spPr>
      </p:sp>
      <p:sp>
        <p:nvSpPr>
          <p:cNvPr id="384" name="PlaceHolder 2">
            <a:extLst>
              <a:ext uri="{FF2B5EF4-FFF2-40B4-BE49-F238E27FC236}">
                <a16:creationId xmlns:a16="http://schemas.microsoft.com/office/drawing/2014/main" id="{F3C96FA3-0E06-8FDF-B04F-BAE4053705F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5" name="PlaceHolder 3">
            <a:extLst>
              <a:ext uri="{FF2B5EF4-FFF2-40B4-BE49-F238E27FC236}">
                <a16:creationId xmlns:a16="http://schemas.microsoft.com/office/drawing/2014/main" id="{A97C604E-E5B0-CED7-540E-1BF0405A4919}"/>
              </a:ext>
            </a:extLst>
          </p:cNvPr>
          <p:cNvSpPr>
            <a:spLocks noGrp="1"/>
          </p:cNvSpPr>
          <p:nvPr>
            <p:ph type="sldNum" idx="62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6E15019-BD2C-4226-BC6C-953A0CA44F4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25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6714925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9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4" name="PlaceHolder 3"/>
          <p:cNvSpPr>
            <a:spLocks noGrp="1"/>
          </p:cNvSpPr>
          <p:nvPr>
            <p:ph type="sldNum" idx="6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CD6294F-5AE7-4A65-8129-28240C176D13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27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B04549-1438-ABBB-665E-B365CA9D8CE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PlaceHolder 1">
            <a:extLst>
              <a:ext uri="{FF2B5EF4-FFF2-40B4-BE49-F238E27FC236}">
                <a16:creationId xmlns:a16="http://schemas.microsoft.com/office/drawing/2014/main" id="{738E6494-E961-77BF-31D4-84C63B7BB2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93" name="PlaceHolder 2">
            <a:extLst>
              <a:ext uri="{FF2B5EF4-FFF2-40B4-BE49-F238E27FC236}">
                <a16:creationId xmlns:a16="http://schemas.microsoft.com/office/drawing/2014/main" id="{9B56A56E-6073-6E3C-3186-17A42DA36056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4" name="PlaceHolder 3">
            <a:extLst>
              <a:ext uri="{FF2B5EF4-FFF2-40B4-BE49-F238E27FC236}">
                <a16:creationId xmlns:a16="http://schemas.microsoft.com/office/drawing/2014/main" id="{5238F529-3E69-9AD8-5AC4-4B401EB91ABC}"/>
              </a:ext>
            </a:extLst>
          </p:cNvPr>
          <p:cNvSpPr>
            <a:spLocks noGrp="1"/>
          </p:cNvSpPr>
          <p:nvPr>
            <p:ph type="sldNum" idx="6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CD6294F-5AE7-4A65-8129-28240C176D13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28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493807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ln w="0">
            <a:noFill/>
          </a:ln>
        </p:spPr>
      </p:sp>
      <p:sp>
        <p:nvSpPr>
          <p:cNvPr id="396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7" name="PlaceHolder 3"/>
          <p:cNvSpPr>
            <a:spLocks noGrp="1"/>
          </p:cNvSpPr>
          <p:nvPr>
            <p:ph type="sldNum" idx="66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28212E9-61DB-47D0-8F85-18C6FC35CD33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29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5680" cy="3085560"/>
          </a:xfrm>
          <a:prstGeom prst="rect">
            <a:avLst/>
          </a:prstGeom>
          <a:ln w="0">
            <a:noFill/>
          </a:ln>
        </p:spPr>
      </p:sp>
      <p:sp>
        <p:nvSpPr>
          <p:cNvPr id="351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2" name="PlaceHolder 3"/>
          <p:cNvSpPr>
            <a:spLocks noGrp="1"/>
          </p:cNvSpPr>
          <p:nvPr>
            <p:ph type="sldNum" idx="51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946A77E-E85C-4C1F-B9C7-653595A09007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30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240" cy="3083760"/>
          </a:xfrm>
          <a:prstGeom prst="rect">
            <a:avLst/>
          </a:prstGeom>
          <a:ln w="0">
            <a:noFill/>
          </a:ln>
        </p:spPr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sldNum" idx="67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9B523A1-8E3E-4124-9D61-B111D93DD31C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31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3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  <a:ln w="0">
            <a:noFill/>
          </a:ln>
        </p:spPr>
      </p:sp>
      <p:sp>
        <p:nvSpPr>
          <p:cNvPr id="354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5" name="PlaceHolder 3"/>
          <p:cNvSpPr>
            <a:spLocks noGrp="1"/>
          </p:cNvSpPr>
          <p:nvPr>
            <p:ph type="sldNum" idx="52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5DF2CB68-D166-4B57-9B5F-775749538D5A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32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22868E7-5E25-F93E-AA9F-04ACE5DC58E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>
            <a:extLst>
              <a:ext uri="{FF2B5EF4-FFF2-40B4-BE49-F238E27FC236}">
                <a16:creationId xmlns:a16="http://schemas.microsoft.com/office/drawing/2014/main" id="{8B9E2C42-5606-1F99-2985-C8D24ACD6D6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>
            <a:extLst>
              <a:ext uri="{FF2B5EF4-FFF2-40B4-BE49-F238E27FC236}">
                <a16:creationId xmlns:a16="http://schemas.microsoft.com/office/drawing/2014/main" id="{512AE111-49B1-892B-D1F2-8C8763D14018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>
            <a:extLst>
              <a:ext uri="{FF2B5EF4-FFF2-40B4-BE49-F238E27FC236}">
                <a16:creationId xmlns:a16="http://schemas.microsoft.com/office/drawing/2014/main" id="{3D043108-0AF4-59C2-F304-23A641D45B5C}"/>
              </a:ext>
            </a:extLst>
          </p:cNvPr>
          <p:cNvSpPr>
            <a:spLocks noGrp="1"/>
          </p:cNvSpPr>
          <p:nvPr>
            <p:ph type="sldNum" idx="6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306361C-B9FB-4A5F-AD4E-68ED03F21B7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33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30031334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D4F5018-BED3-B8F4-07A0-2E475E4FD7C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>
            <a:extLst>
              <a:ext uri="{FF2B5EF4-FFF2-40B4-BE49-F238E27FC236}">
                <a16:creationId xmlns:a16="http://schemas.microsoft.com/office/drawing/2014/main" id="{D7405B05-0B72-6130-FBE9-AA493857D0E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>
            <a:extLst>
              <a:ext uri="{FF2B5EF4-FFF2-40B4-BE49-F238E27FC236}">
                <a16:creationId xmlns:a16="http://schemas.microsoft.com/office/drawing/2014/main" id="{4399358B-6AD1-17AB-A181-D6CACF3106BD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>
            <a:extLst>
              <a:ext uri="{FF2B5EF4-FFF2-40B4-BE49-F238E27FC236}">
                <a16:creationId xmlns:a16="http://schemas.microsoft.com/office/drawing/2014/main" id="{DC634366-9993-87D8-9174-FCE285E545C2}"/>
              </a:ext>
            </a:extLst>
          </p:cNvPr>
          <p:cNvSpPr>
            <a:spLocks noGrp="1"/>
          </p:cNvSpPr>
          <p:nvPr>
            <p:ph type="sldNum" idx="6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306361C-B9FB-4A5F-AD4E-68ED03F21B7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34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7045728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240" cy="3083760"/>
          </a:xfrm>
          <a:prstGeom prst="rect">
            <a:avLst/>
          </a:prstGeom>
          <a:ln w="0">
            <a:noFill/>
          </a:ln>
        </p:spPr>
      </p:sp>
      <p:sp>
        <p:nvSpPr>
          <p:cNvPr id="339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0" name="PlaceHolder 3"/>
          <p:cNvSpPr>
            <a:spLocks noGrp="1"/>
          </p:cNvSpPr>
          <p:nvPr>
            <p:ph type="sldNum" idx="47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349E019-6B26-4203-B84A-021B01E70D46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3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2A9BD6-62C9-FFCF-CFAC-14282A1C89F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>
            <a:extLst>
              <a:ext uri="{FF2B5EF4-FFF2-40B4-BE49-F238E27FC236}">
                <a16:creationId xmlns:a16="http://schemas.microsoft.com/office/drawing/2014/main" id="{DC0953FF-FC1A-B182-C531-D7248E81F44B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>
            <a:extLst>
              <a:ext uri="{FF2B5EF4-FFF2-40B4-BE49-F238E27FC236}">
                <a16:creationId xmlns:a16="http://schemas.microsoft.com/office/drawing/2014/main" id="{69C1ACAC-859B-B785-381E-5B41358A4F12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>
            <a:extLst>
              <a:ext uri="{FF2B5EF4-FFF2-40B4-BE49-F238E27FC236}">
                <a16:creationId xmlns:a16="http://schemas.microsoft.com/office/drawing/2014/main" id="{5E2F73EF-17AD-BE3A-8334-0C5A0AC6A889}"/>
              </a:ext>
            </a:extLst>
          </p:cNvPr>
          <p:cNvSpPr>
            <a:spLocks noGrp="1"/>
          </p:cNvSpPr>
          <p:nvPr>
            <p:ph type="sldNum" idx="6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306361C-B9FB-4A5F-AD4E-68ED03F21B7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35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48910636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377A5A6-8A61-570F-419B-63531A0E1B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PlaceHolder 1">
            <a:extLst>
              <a:ext uri="{FF2B5EF4-FFF2-40B4-BE49-F238E27FC236}">
                <a16:creationId xmlns:a16="http://schemas.microsoft.com/office/drawing/2014/main" id="{3352301B-D823-7D52-04EA-F9F1A47D79A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ln w="0">
            <a:noFill/>
          </a:ln>
        </p:spPr>
      </p:sp>
      <p:sp>
        <p:nvSpPr>
          <p:cNvPr id="390" name="PlaceHolder 2">
            <a:extLst>
              <a:ext uri="{FF2B5EF4-FFF2-40B4-BE49-F238E27FC236}">
                <a16:creationId xmlns:a16="http://schemas.microsoft.com/office/drawing/2014/main" id="{FF6320A4-6CF1-8A29-6719-AB654EDD040B}"/>
              </a:ext>
            </a:extLst>
          </p:cNvPr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440" cy="3907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91" name="PlaceHolder 3">
            <a:extLst>
              <a:ext uri="{FF2B5EF4-FFF2-40B4-BE49-F238E27FC236}">
                <a16:creationId xmlns:a16="http://schemas.microsoft.com/office/drawing/2014/main" id="{041A034D-348B-6081-8E17-10555E0D17D2}"/>
              </a:ext>
            </a:extLst>
          </p:cNvPr>
          <p:cNvSpPr>
            <a:spLocks noGrp="1"/>
          </p:cNvSpPr>
          <p:nvPr>
            <p:ph type="sldNum" idx="64"/>
          </p:nvPr>
        </p:nvSpPr>
        <p:spPr>
          <a:xfrm>
            <a:off x="3850560" y="9428760"/>
            <a:ext cx="2944800" cy="497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306361C-B9FB-4A5F-AD4E-68ED03F21B7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+mn-ea"/>
              </a:rPr>
              <a:t>36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31376553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600" cy="3084480"/>
          </a:xfrm>
          <a:prstGeom prst="rect">
            <a:avLst/>
          </a:prstGeom>
          <a:ln w="0">
            <a:noFill/>
          </a:ln>
        </p:spPr>
      </p:sp>
      <p:sp>
        <p:nvSpPr>
          <p:cNvPr id="37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6" name="PlaceHolder 3"/>
          <p:cNvSpPr>
            <a:spLocks noGrp="1"/>
          </p:cNvSpPr>
          <p:nvPr>
            <p:ph type="sldNum" idx="54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84241A62-0685-49C5-AC91-A5D71EC4EC4E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38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813" cy="3084513"/>
          </a:xfrm>
          <a:prstGeom prst="rect">
            <a:avLst/>
          </a:prstGeom>
          <a:ln w="0">
            <a:noFill/>
          </a:ln>
        </p:spPr>
      </p:sp>
      <p:sp>
        <p:nvSpPr>
          <p:cNvPr id="37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4600" cy="35985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79" name="PlaceHolder 3"/>
          <p:cNvSpPr>
            <a:spLocks noGrp="1"/>
          </p:cNvSpPr>
          <p:nvPr>
            <p:ph type="sldNum" idx="55"/>
          </p:nvPr>
        </p:nvSpPr>
        <p:spPr>
          <a:xfrm>
            <a:off x="3884760" y="8685360"/>
            <a:ext cx="2970000" cy="456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r">
              <a:lnSpc>
                <a:spcPct val="100000"/>
              </a:lnSpc>
              <a:buNone/>
              <a:tabLst>
                <a:tab pos="0" algn="l"/>
              </a:tabLst>
            </a:pPr>
            <a:fld id="{67E5CDE1-AA10-469B-9EEC-D2231D4C479C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39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51160" cy="3348000"/>
          </a:xfrm>
          <a:prstGeom prst="rect">
            <a:avLst/>
          </a:prstGeom>
          <a:ln w="0">
            <a:noFill/>
          </a:ln>
        </p:spPr>
      </p:sp>
      <p:sp>
        <p:nvSpPr>
          <p:cNvPr id="381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6360" cy="3906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82" name="PlaceHolder 3"/>
          <p:cNvSpPr>
            <a:spLocks noGrp="1"/>
          </p:cNvSpPr>
          <p:nvPr>
            <p:ph type="sldNum" idx="56"/>
          </p:nvPr>
        </p:nvSpPr>
        <p:spPr>
          <a:xfrm>
            <a:off x="3850560" y="9428760"/>
            <a:ext cx="2943720" cy="4960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385DAA44-EE2E-42C3-A339-10AF48337903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40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240" cy="3083760"/>
          </a:xfrm>
          <a:prstGeom prst="rect">
            <a:avLst/>
          </a:prstGeom>
          <a:ln w="0">
            <a:noFill/>
          </a:ln>
        </p:spPr>
      </p:sp>
      <p:sp>
        <p:nvSpPr>
          <p:cNvPr id="345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6" name="PlaceHolder 3"/>
          <p:cNvSpPr>
            <a:spLocks noGrp="1"/>
          </p:cNvSpPr>
          <p:nvPr>
            <p:ph type="sldNum" idx="49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A3CD2C95-13C1-4281-9B88-FF25E36CD387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4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4240" cy="3083760"/>
          </a:xfrm>
          <a:prstGeom prst="rect">
            <a:avLst/>
          </a:prstGeom>
          <a:ln w="0">
            <a:noFill/>
          </a:ln>
        </p:spPr>
      </p:sp>
      <p:sp>
        <p:nvSpPr>
          <p:cNvPr id="348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3880" cy="35978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49" name="PlaceHolder 3"/>
          <p:cNvSpPr>
            <a:spLocks noGrp="1"/>
          </p:cNvSpPr>
          <p:nvPr>
            <p:ph type="sldNum" idx="50"/>
          </p:nvPr>
        </p:nvSpPr>
        <p:spPr>
          <a:xfrm>
            <a:off x="3884760" y="8685360"/>
            <a:ext cx="2969280" cy="4561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BF256D6-B3EC-47EE-B83D-16665A040506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Arial"/>
              </a:rPr>
              <a:t>5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6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50800" cy="3347280"/>
          </a:xfrm>
          <a:prstGeom prst="rect">
            <a:avLst/>
          </a:prstGeom>
          <a:ln w="0">
            <a:noFill/>
          </a:ln>
        </p:spPr>
      </p:sp>
      <p:sp>
        <p:nvSpPr>
          <p:cNvPr id="357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5640" cy="39060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58" name="PlaceHolder 3"/>
          <p:cNvSpPr>
            <a:spLocks noGrp="1"/>
          </p:cNvSpPr>
          <p:nvPr>
            <p:ph type="sldNum" idx="53"/>
          </p:nvPr>
        </p:nvSpPr>
        <p:spPr>
          <a:xfrm>
            <a:off x="3850560" y="9428760"/>
            <a:ext cx="2943000" cy="495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CACC1F3-9B08-4E5A-9405-4524BFBF80D7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7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8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1538" cy="3348038"/>
          </a:xfrm>
          <a:prstGeom prst="rect">
            <a:avLst/>
          </a:prstGeom>
          <a:ln w="0">
            <a:noFill/>
          </a:ln>
        </p:spPr>
      </p:sp>
      <p:sp>
        <p:nvSpPr>
          <p:cNvPr id="399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6000" cy="3906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200" b="0" u="none" strike="noStrike">
              <a:solidFill>
                <a:schemeClr val="dk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400" name="PlaceHolder 3"/>
          <p:cNvSpPr>
            <a:spLocks noGrp="1"/>
          </p:cNvSpPr>
          <p:nvPr>
            <p:ph type="sldNum" idx="52"/>
          </p:nvPr>
        </p:nvSpPr>
        <p:spPr>
          <a:xfrm>
            <a:off x="3850560" y="9428760"/>
            <a:ext cx="2943360" cy="4957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B22D889-56F2-4C16-B2EF-ABE9DB3B7B02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  <a:ea typeface="Arial"/>
              </a:rPr>
              <a:t>8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1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80" y="1241280"/>
            <a:ext cx="5952600" cy="3349440"/>
          </a:xfrm>
          <a:prstGeom prst="rect">
            <a:avLst/>
          </a:prstGeom>
          <a:ln w="0">
            <a:noFill/>
          </a:ln>
        </p:spPr>
      </p:sp>
      <p:sp>
        <p:nvSpPr>
          <p:cNvPr id="402" name="PlaceHolder 2"/>
          <p:cNvSpPr>
            <a:spLocks noGrp="1"/>
          </p:cNvSpPr>
          <p:nvPr>
            <p:ph type="body"/>
          </p:nvPr>
        </p:nvSpPr>
        <p:spPr>
          <a:xfrm>
            <a:off x="679680" y="4777200"/>
            <a:ext cx="5437800" cy="39081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200" b="0" u="none" strike="noStrike">
              <a:solidFill>
                <a:schemeClr val="dk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403" name="PlaceHolder 3"/>
          <p:cNvSpPr>
            <a:spLocks noGrp="1"/>
          </p:cNvSpPr>
          <p:nvPr>
            <p:ph type="sldNum" idx="53"/>
          </p:nvPr>
        </p:nvSpPr>
        <p:spPr>
          <a:xfrm>
            <a:off x="3850560" y="9428760"/>
            <a:ext cx="2945160" cy="497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E540889-30A4-4818-B1DF-950FB91C5019}" type="slidenum"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9</a:t>
            </a:fld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2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040" cy="3085920"/>
          </a:xfrm>
          <a:prstGeom prst="rect">
            <a:avLst/>
          </a:prstGeom>
          <a:ln w="0">
            <a:noFill/>
          </a:ln>
        </p:spPr>
      </p:sp>
      <p:sp>
        <p:nvSpPr>
          <p:cNvPr id="363" name="PlaceHolder 2"/>
          <p:cNvSpPr>
            <a:spLocks noGrp="1"/>
          </p:cNvSpPr>
          <p:nvPr>
            <p:ph type="body"/>
          </p:nvPr>
        </p:nvSpPr>
        <p:spPr>
          <a:xfrm>
            <a:off x="685800" y="4400640"/>
            <a:ext cx="5485680" cy="3599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Autofit/>
          </a:bodyPr>
          <a:lstStyle/>
          <a:p>
            <a:pPr indent="0">
              <a:buNone/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64" name="PlaceHolder 3"/>
          <p:cNvSpPr>
            <a:spLocks noGrp="1"/>
          </p:cNvSpPr>
          <p:nvPr>
            <p:ph type="sldNum" idx="55"/>
          </p:nvPr>
        </p:nvSpPr>
        <p:spPr>
          <a:xfrm>
            <a:off x="3884760" y="8685360"/>
            <a:ext cx="2971080" cy="457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E6DAFFD-A200-4FC4-B211-D3169ECC4373}" type="slidenum"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+mn-ea"/>
              </a:rPr>
              <a:t>10</a:t>
            </a:fld>
            <a:endParaRPr lang="cs-CZ" sz="18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280" cy="2386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6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dt" idx="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2" name="PlaceHolder 3"/>
          <p:cNvSpPr>
            <a:spLocks noGrp="1"/>
          </p:cNvSpPr>
          <p:nvPr>
            <p:ph type="ftr" idx="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3" name="PlaceHolder 4"/>
          <p:cNvSpPr>
            <a:spLocks noGrp="1"/>
          </p:cNvSpPr>
          <p:nvPr>
            <p:ph type="sldNum" idx="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E7800DF-A56A-44CA-B710-D26F04B673E3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WO_OBJECTS_WITH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98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body"/>
          </p:nvPr>
        </p:nvSpPr>
        <p:spPr>
          <a:xfrm>
            <a:off x="839880" y="1681200"/>
            <a:ext cx="5157000" cy="82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 fontScale="25000" lnSpcReduction="19999"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9" name="PlaceHolder 3"/>
          <p:cNvSpPr>
            <a:spLocks noGrp="1"/>
          </p:cNvSpPr>
          <p:nvPr>
            <p:ph type="body"/>
          </p:nvPr>
        </p:nvSpPr>
        <p:spPr>
          <a:xfrm>
            <a:off x="839880" y="2505240"/>
            <a:ext cx="5157000" cy="3683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19999"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0" name="PlaceHolder 4"/>
          <p:cNvSpPr>
            <a:spLocks noGrp="1"/>
          </p:cNvSpPr>
          <p:nvPr>
            <p:ph type="body"/>
          </p:nvPr>
        </p:nvSpPr>
        <p:spPr>
          <a:xfrm>
            <a:off x="6172200" y="1681200"/>
            <a:ext cx="5182560" cy="823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 fontScale="25000" lnSpcReduction="19999"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1" name="PlaceHolder 5"/>
          <p:cNvSpPr>
            <a:spLocks noGrp="1"/>
          </p:cNvSpPr>
          <p:nvPr>
            <p:ph type="body"/>
          </p:nvPr>
        </p:nvSpPr>
        <p:spPr>
          <a:xfrm>
            <a:off x="6172200" y="2505240"/>
            <a:ext cx="5182560" cy="3683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92500" lnSpcReduction="19999"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2" name="PlaceHolder 6"/>
          <p:cNvSpPr>
            <a:spLocks noGrp="1"/>
          </p:cNvSpPr>
          <p:nvPr>
            <p:ph type="dt" idx="28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53" name="PlaceHolder 7"/>
          <p:cNvSpPr>
            <a:spLocks noGrp="1"/>
          </p:cNvSpPr>
          <p:nvPr>
            <p:ph type="ftr" idx="2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54" name="PlaceHolder 8"/>
          <p:cNvSpPr>
            <a:spLocks noGrp="1"/>
          </p:cNvSpPr>
          <p:nvPr>
            <p:ph type="sldNum" idx="3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7C898B03-4C16-47DF-953B-934A8D5B6AB3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_ONLY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56" name="PlaceHolder 2"/>
          <p:cNvSpPr>
            <a:spLocks noGrp="1"/>
          </p:cNvSpPr>
          <p:nvPr>
            <p:ph type="dt" idx="3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57" name="PlaceHolder 3"/>
          <p:cNvSpPr>
            <a:spLocks noGrp="1"/>
          </p:cNvSpPr>
          <p:nvPr>
            <p:ph type="ftr" idx="32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58" name="PlaceHolder 4"/>
          <p:cNvSpPr>
            <a:spLocks noGrp="1"/>
          </p:cNvSpPr>
          <p:nvPr>
            <p:ph type="sldNum" idx="33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948621E-8AB1-4F3A-9963-9DE4CE6982B7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PlaceHolder 1"/>
          <p:cNvSpPr>
            <a:spLocks noGrp="1"/>
          </p:cNvSpPr>
          <p:nvPr>
            <p:ph type="dt" idx="3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60" name="PlaceHolder 2"/>
          <p:cNvSpPr>
            <a:spLocks noGrp="1"/>
          </p:cNvSpPr>
          <p:nvPr>
            <p:ph type="ftr" idx="3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61" name="PlaceHolder 3"/>
          <p:cNvSpPr>
            <a:spLocks noGrp="1"/>
          </p:cNvSpPr>
          <p:nvPr>
            <p:ph type="sldNum" idx="3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1E35B5B-CC21-4EEC-A40D-398B3CC8A3D0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OBJECT_WITH_CAPTION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7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8" name="PlaceHolder 4"/>
          <p:cNvSpPr>
            <a:spLocks noGrp="1"/>
          </p:cNvSpPr>
          <p:nvPr>
            <p:ph type="dt" idx="4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9" name="PlaceHolder 5"/>
          <p:cNvSpPr>
            <a:spLocks noGrp="1"/>
          </p:cNvSpPr>
          <p:nvPr>
            <p:ph type="ftr" idx="5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10" name="PlaceHolder 6"/>
          <p:cNvSpPr>
            <a:spLocks noGrp="1"/>
          </p:cNvSpPr>
          <p:nvPr>
            <p:ph type="sldNum" idx="6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F24E344-66B2-4930-8A3D-7E0F9D6C7251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ICTURE_WITH_CAPTION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560" cy="15994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32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32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480" cy="4872960"/>
          </a:xfrm>
          <a:prstGeom prst="rect">
            <a:avLst/>
          </a:prstGeom>
          <a:noFill/>
          <a:ln w="0">
            <a:noFill/>
          </a:ln>
        </p:spPr>
        <p:txBody>
          <a:bodyPr lIns="90000" tIns="45000" rIns="90000" bIns="4500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560" cy="38109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16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dt" idx="7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15" name="PlaceHolder 5"/>
          <p:cNvSpPr>
            <a:spLocks noGrp="1"/>
          </p:cNvSpPr>
          <p:nvPr>
            <p:ph type="ftr" idx="8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16" name="PlaceHolder 6"/>
          <p:cNvSpPr>
            <a:spLocks noGrp="1"/>
          </p:cNvSpPr>
          <p:nvPr>
            <p:ph type="sldNum" idx="9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B800FED7-1804-47E6-94FF-E7F0F3BBF431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VERTICAL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8" name="PlaceHolder 2"/>
          <p:cNvSpPr>
            <a:spLocks noGrp="1"/>
          </p:cNvSpPr>
          <p:nvPr>
            <p:ph type="body"/>
          </p:nvPr>
        </p:nvSpPr>
        <p:spPr>
          <a:xfrm rot="5400000">
            <a:off x="3920760" y="-1256040"/>
            <a:ext cx="4350600" cy="105148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19" name="PlaceHolder 3"/>
          <p:cNvSpPr>
            <a:spLocks noGrp="1"/>
          </p:cNvSpPr>
          <p:nvPr>
            <p:ph type="dt" idx="10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20" name="PlaceHolder 4"/>
          <p:cNvSpPr>
            <a:spLocks noGrp="1"/>
          </p:cNvSpPr>
          <p:nvPr>
            <p:ph type="ftr" idx="11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21" name="PlaceHolder 5"/>
          <p:cNvSpPr>
            <a:spLocks noGrp="1"/>
          </p:cNvSpPr>
          <p:nvPr>
            <p:ph type="sldNum" idx="12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0C244699-B298-4F6A-AB1A-07303BF3672A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_TITLE_AND_VERTICAL_TEX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 rot="5400000">
            <a:off x="7133760" y="1956240"/>
            <a:ext cx="5811120" cy="262836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 rot="5400000">
            <a:off x="1800360" y="-596160"/>
            <a:ext cx="5811120" cy="7733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dt" idx="13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25" name="PlaceHolder 4"/>
          <p:cNvSpPr>
            <a:spLocks noGrp="1"/>
          </p:cNvSpPr>
          <p:nvPr>
            <p:ph type="ftr" idx="14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26" name="PlaceHolder 5"/>
          <p:cNvSpPr>
            <a:spLocks noGrp="1"/>
          </p:cNvSpPr>
          <p:nvPr>
            <p:ph type="sldNum" idx="15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D75E9F45-D763-4885-822C-030592E82816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JEC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PlaceHolder 1"/>
          <p:cNvSpPr>
            <a:spLocks noGrp="1"/>
          </p:cNvSpPr>
          <p:nvPr>
            <p:ph type="title"/>
          </p:nvPr>
        </p:nvSpPr>
        <p:spPr>
          <a:xfrm>
            <a:off x="1523880" y="1644840"/>
            <a:ext cx="9141480" cy="134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Klikněte pro úpravu formátu textu nadpisu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8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0280" cy="39751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Klikněte pro úpravu formátu textu osnovy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Druhá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Třetí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Čtvrtá úroveň osnovy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Pátá úroveň osnovy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Šestá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800" b="0" u="none" strike="noStrike">
                <a:solidFill>
                  <a:srgbClr val="000000"/>
                </a:solidFill>
                <a:effectLst/>
                <a:uFillTx/>
                <a:latin typeface="Arial"/>
                <a:ea typeface="Calibri"/>
              </a:rPr>
              <a:t>Sedmá úroveň</a:t>
            </a:r>
            <a:endParaRPr lang="en-US" sz="1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29" name="PlaceHolder 3"/>
          <p:cNvSpPr>
            <a:spLocks noGrp="1"/>
          </p:cNvSpPr>
          <p:nvPr>
            <p:ph type="ftr" idx="16"/>
          </p:nvPr>
        </p:nvSpPr>
        <p:spPr>
          <a:xfrm>
            <a:off x="4038480" y="6356520"/>
            <a:ext cx="4112280" cy="362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Calibri"/>
              </a:rPr>
              <a:t>&lt;zápatí&gt;</a:t>
            </a:r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0" name="PlaceHolder 4"/>
          <p:cNvSpPr>
            <a:spLocks noGrp="1"/>
          </p:cNvSpPr>
          <p:nvPr>
            <p:ph type="sldNum" idx="17"/>
          </p:nvPr>
        </p:nvSpPr>
        <p:spPr>
          <a:xfrm>
            <a:off x="8610480" y="6356520"/>
            <a:ext cx="2740680" cy="362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D11A6D7-5669-4F8A-8F43-FAF69A5D80BA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1" name="PlaceHolder 5"/>
          <p:cNvSpPr>
            <a:spLocks noGrp="1"/>
          </p:cNvSpPr>
          <p:nvPr>
            <p:ph type="dt" idx="18"/>
          </p:nvPr>
        </p:nvSpPr>
        <p:spPr>
          <a:xfrm>
            <a:off x="838080" y="6356520"/>
            <a:ext cx="2740680" cy="3625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Calibri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  <a:ea typeface="Calibri"/>
              </a:rPr>
              <a:t>&lt;datum/čas&gt;</a:t>
            </a:r>
            <a:endParaRPr lang="cs-CZ" sz="14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Výchozí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PlaceHolder 1"/>
          <p:cNvSpPr>
            <a:spLocks noGrp="1"/>
          </p:cNvSpPr>
          <p:nvPr>
            <p:ph type="title"/>
          </p:nvPr>
        </p:nvSpPr>
        <p:spPr>
          <a:xfrm>
            <a:off x="1523880" y="1644840"/>
            <a:ext cx="9141480" cy="134100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ctr">
            <a:sp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3" name="PlaceHolder 2"/>
          <p:cNvSpPr>
            <a:spLocks noGrp="1"/>
          </p:cNvSpPr>
          <p:nvPr>
            <p:ph type="ftr" idx="19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&lt;zápatí&gt;</a:t>
            </a:r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4" name="PlaceHolder 3"/>
          <p:cNvSpPr>
            <a:spLocks noGrp="1"/>
          </p:cNvSpPr>
          <p:nvPr>
            <p:ph type="sldNum" idx="20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C8E7DC34-5777-40F4-ACA7-D3A537CBC091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  <p:sp>
        <p:nvSpPr>
          <p:cNvPr id="35" name="PlaceHolder 4"/>
          <p:cNvSpPr>
            <a:spLocks noGrp="1"/>
          </p:cNvSpPr>
          <p:nvPr>
            <p:ph type="dt" idx="21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36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  <a:noFill/>
          <a:ln w="0">
            <a:noFill/>
          </a:ln>
        </p:spPr>
        <p:txBody>
          <a:bodyPr lIns="0" tIns="0" rIns="0" bIns="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1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Výchozí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4880" cy="1324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4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4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4880" cy="43506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8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8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39" name="PlaceHolder 3"/>
          <p:cNvSpPr>
            <a:spLocks noGrp="1"/>
          </p:cNvSpPr>
          <p:nvPr>
            <p:ph type="dt" idx="22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40" name="PlaceHolder 4"/>
          <p:cNvSpPr>
            <a:spLocks noGrp="1"/>
          </p:cNvSpPr>
          <p:nvPr>
            <p:ph type="ftr" idx="23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41" name="PlaceHolder 5"/>
          <p:cNvSpPr>
            <a:spLocks noGrp="1"/>
          </p:cNvSpPr>
          <p:nvPr>
            <p:ph type="sldNum" idx="24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137B242E-28C0-4B37-B878-8E4F3C03A56C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SECTION_HEADER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831960" y="1709640"/>
            <a:ext cx="10514880" cy="2851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b">
            <a:normAutofit/>
          </a:bodyPr>
          <a:lstStyle/>
          <a:p>
            <a:pPr indent="0" defTabSz="914400">
              <a:lnSpc>
                <a:spcPct val="90000"/>
              </a:lnSpc>
              <a:buNone/>
              <a:tabLst>
                <a:tab pos="0" algn="l"/>
              </a:tabLst>
            </a:pPr>
            <a:r>
              <a:rPr lang="cs-CZ" sz="6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nadpisu</a:t>
            </a:r>
            <a:endParaRPr lang="en-US" sz="60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831960" y="4589640"/>
            <a:ext cx="10514880" cy="14994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t">
            <a:normAutofit fontScale="55000" lnSpcReduction="19999"/>
          </a:bodyPr>
          <a:lstStyle/>
          <a:p>
            <a:pPr marL="432000" indent="-324000" defTabSz="914400">
              <a:lnSpc>
                <a:spcPct val="90000"/>
              </a:lnSpc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Klikněte pro úpravu formátu textu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864000" lvl="1" indent="-324000" defTabSz="914400">
              <a:lnSpc>
                <a:spcPct val="90000"/>
              </a:lnSpc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Druhá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296000" lvl="2" indent="-288000" defTabSz="914400">
              <a:lnSpc>
                <a:spcPct val="90000"/>
              </a:lnSpc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Třetí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1728000" lvl="3" indent="-216000" defTabSz="914400">
              <a:lnSpc>
                <a:spcPct val="90000"/>
              </a:lnSpc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Čtvrtá úroveň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160000" lvl="4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Pátá úroveň osnovy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2592000" lvl="5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Šestá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  <a:p>
            <a:pPr marL="3024000" lvl="6" indent="-216000" defTabSz="914400">
              <a:lnSpc>
                <a:spcPct val="90000"/>
              </a:lnSpc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Sedmá úroveň</a:t>
            </a:r>
            <a:endParaRPr lang="en-US" sz="2400" b="0" u="none" strike="noStrike">
              <a:solidFill>
                <a:schemeClr val="dk1"/>
              </a:solidFill>
              <a:effectLst/>
              <a:uFillTx/>
              <a:latin typeface="Arial"/>
            </a:endParaRPr>
          </a:p>
        </p:txBody>
      </p:sp>
      <p:sp>
        <p:nvSpPr>
          <p:cNvPr id="44" name="PlaceHolder 3"/>
          <p:cNvSpPr>
            <a:spLocks noGrp="1"/>
          </p:cNvSpPr>
          <p:nvPr>
            <p:ph type="dt" idx="25"/>
          </p:nvPr>
        </p:nvSpPr>
        <p:spPr>
          <a:xfrm>
            <a:off x="8380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&lt;datum/čas&gt;</a:t>
            </a:r>
          </a:p>
        </p:txBody>
      </p:sp>
      <p:sp>
        <p:nvSpPr>
          <p:cNvPr id="45" name="PlaceHolder 4"/>
          <p:cNvSpPr>
            <a:spLocks noGrp="1"/>
          </p:cNvSpPr>
          <p:nvPr>
            <p:ph type="ftr" idx="26"/>
          </p:nvPr>
        </p:nvSpPr>
        <p:spPr>
          <a:xfrm>
            <a:off x="4038480" y="6356520"/>
            <a:ext cx="41140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ctr" defTabSz="914400">
              <a:lnSpc>
                <a:spcPct val="100000"/>
              </a:lnSpc>
              <a:buNone/>
              <a:tabLst>
                <a:tab pos="0" algn="l"/>
              </a:tabLst>
              <a:def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defRPr>
            </a:lvl1pPr>
          </a:lstStyle>
          <a:p>
            <a:pPr indent="0" algn="ctr" defTabSz="914400">
              <a:lnSpc>
                <a:spcPct val="100000"/>
              </a:lnSpc>
              <a:buNone/>
              <a:tabLst>
                <a:tab pos="0" algn="l"/>
              </a:tabLst>
            </a:pPr>
            <a:r>
              <a:rPr lang="cs-CZ" sz="1400" b="0" u="none" strike="noStrike">
                <a:solidFill>
                  <a:srgbClr val="000000"/>
                </a:solidFill>
                <a:effectLst/>
                <a:uFillTx/>
                <a:latin typeface="Times New Roman"/>
              </a:rPr>
              <a:t>&lt;zápatí&gt;</a:t>
            </a:r>
          </a:p>
        </p:txBody>
      </p:sp>
      <p:sp>
        <p:nvSpPr>
          <p:cNvPr id="46" name="PlaceHolder 5"/>
          <p:cNvSpPr>
            <a:spLocks noGrp="1"/>
          </p:cNvSpPr>
          <p:nvPr>
            <p:ph type="sldNum" idx="27"/>
          </p:nvPr>
        </p:nvSpPr>
        <p:spPr>
          <a:xfrm>
            <a:off x="8610480" y="6356520"/>
            <a:ext cx="2742480" cy="3643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F21848D5-014B-449F-B3EB-5F25295AB0CB}" type="slidenum">
              <a:rPr lang="cs-CZ" sz="1200" b="0" u="none" strike="noStrike">
                <a:solidFill>
                  <a:srgbClr val="888888"/>
                </a:solidFill>
                <a:effectLst/>
                <a:uFillTx/>
                <a:latin typeface="Calibri"/>
                <a:ea typeface="Calibri"/>
              </a:rPr>
              <a:t>‹#›</a:t>
            </a:fld>
            <a:endParaRPr lang="cs-CZ" sz="1200" b="0" u="none" strike="noStrike">
              <a:solidFill>
                <a:srgbClr val="000000"/>
              </a:solidFill>
              <a:effectLst/>
              <a:uFillTx/>
              <a:latin typeface="Times New Roman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5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.png"/><Relationship Id="rId7" Type="http://schemas.openxmlformats.org/officeDocument/2006/relationships/hyperlink" Target="https://mmr.gov.cz/cs/microsites/bydleni-pro-zivot/menime-pravidla-hry/zakon-o-podpore-bydleni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" name="Google Shape;89;p1"/>
          <p:cNvPicPr/>
          <p:nvPr/>
        </p:nvPicPr>
        <p:blipFill>
          <a:blip r:embed="rId3"/>
          <a:stretch/>
        </p:blipFill>
        <p:spPr>
          <a:xfrm>
            <a:off x="7734240" y="0"/>
            <a:ext cx="4457160" cy="685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69" name="Google Shape;90;p1"/>
          <p:cNvPicPr/>
          <p:nvPr/>
        </p:nvPicPr>
        <p:blipFill>
          <a:blip r:embed="rId4"/>
          <a:stretch/>
        </p:blipFill>
        <p:spPr>
          <a:xfrm>
            <a:off x="655200" y="6105240"/>
            <a:ext cx="1353960" cy="28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0" name="Google Shape;91;p1"/>
          <p:cNvPicPr/>
          <p:nvPr/>
        </p:nvPicPr>
        <p:blipFill>
          <a:blip r:embed="rId5"/>
          <a:stretch/>
        </p:blipFill>
        <p:spPr>
          <a:xfrm>
            <a:off x="653760" y="1228021"/>
            <a:ext cx="2409120" cy="7135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71" name="Google Shape;92;p1"/>
          <p:cNvPicPr/>
          <p:nvPr/>
        </p:nvPicPr>
        <p:blipFill>
          <a:blip r:embed="rId6"/>
          <a:stretch/>
        </p:blipFill>
        <p:spPr>
          <a:xfrm>
            <a:off x="5181480" y="0"/>
            <a:ext cx="7009560" cy="6857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2" name="Google Shape;93;p1"/>
          <p:cNvSpPr/>
          <p:nvPr/>
        </p:nvSpPr>
        <p:spPr>
          <a:xfrm>
            <a:off x="563040" y="1942200"/>
            <a:ext cx="4542480" cy="230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36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Zákon o podpoře bydlení:</a:t>
            </a:r>
            <a:endParaRPr lang="cs-CZ" sz="3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r>
              <a:rPr lang="cs-CZ" sz="36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Bytová podpůrná opatření </a:t>
            </a:r>
            <a:endParaRPr lang="cs-CZ" sz="3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cxnSp>
        <p:nvCxnSpPr>
          <p:cNvPr id="73" name="Google Shape;94;p1"/>
          <p:cNvCxnSpPr/>
          <p:nvPr/>
        </p:nvCxnSpPr>
        <p:spPr>
          <a:xfrm>
            <a:off x="653760" y="5097960"/>
            <a:ext cx="3646800" cy="720"/>
          </a:xfrm>
          <a:prstGeom prst="straightConnector1">
            <a:avLst/>
          </a:prstGeom>
          <a:ln w="9525">
            <a:solidFill>
              <a:srgbClr val="EFE4D5"/>
            </a:solidFill>
            <a:miter/>
          </a:ln>
        </p:spPr>
      </p:cxnSp>
      <p:pic>
        <p:nvPicPr>
          <p:cNvPr id="74" name="Google Shape;99;p1" descr="Obsah obrázku text, Písmo, Grafika, symbol&#10;&#10;Popis byl vytvořen automaticky"/>
          <p:cNvPicPr/>
          <p:nvPr/>
        </p:nvPicPr>
        <p:blipFill>
          <a:blip r:embed="rId7"/>
          <a:stretch/>
        </p:blipFill>
        <p:spPr>
          <a:xfrm>
            <a:off x="2178360" y="6075360"/>
            <a:ext cx="1229040" cy="317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" name="Obrázek 1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315" y="248507"/>
            <a:ext cx="3110914" cy="8066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5" name="Google Shape;182;p7"/>
          <p:cNvPicPr/>
          <p:nvPr/>
        </p:nvPicPr>
        <p:blipFill>
          <a:blip r:embed="rId3"/>
          <a:stretch/>
        </p:blipFill>
        <p:spPr>
          <a:xfrm>
            <a:off x="9379080" y="0"/>
            <a:ext cx="2812320" cy="6857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6" name="Google Shape;183;p7"/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177" name="Google Shape;184;p7"/>
          <p:cNvSpPr/>
          <p:nvPr/>
        </p:nvSpPr>
        <p:spPr>
          <a:xfrm>
            <a:off x="316800" y="367920"/>
            <a:ext cx="820116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K čemu pověření opravňuje a zavazuje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78" name="Google Shape;185;p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179" name="Google Shape;186;p7"/>
          <p:cNvSpPr/>
          <p:nvPr/>
        </p:nvSpPr>
        <p:spPr>
          <a:xfrm>
            <a:off x="1256400" y="6212520"/>
            <a:ext cx="813960" cy="21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0" name="Google Shape;187;p7"/>
          <p:cNvPicPr/>
          <p:nvPr/>
        </p:nvPicPr>
        <p:blipFill>
          <a:blip r:embed="rId4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1" name="Google Shape;188;p7"/>
          <p:cNvPicPr/>
          <p:nvPr/>
        </p:nvPicPr>
        <p:blipFill>
          <a:blip r:embed="rId5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2" name="Google Shape;189;p7"/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C831333-1542-498C-B2CD-9B594B4CEA3E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10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3" name="Google Shape;190;p7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4" name="TextovéPole 1"/>
          <p:cNvSpPr/>
          <p:nvPr/>
        </p:nvSpPr>
        <p:spPr>
          <a:xfrm>
            <a:off x="354600" y="1233720"/>
            <a:ext cx="8825400" cy="29714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numCol="1" spcCol="0" anchor="t">
            <a:spAutoFit/>
          </a:bodyPr>
          <a:lstStyle/>
          <a:p>
            <a:pPr marL="457200" indent="-457200" defTabSz="9144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Pověření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umožňuje čerpat příspěvky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na zprostředkování bytů ze soukromého trhu, resp. poskytnutí obecních bytů k účelu zajištění bydlení cílovým skupinám zákona 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Poskytovatel je povinen hlásit krajskému úřadu veškeré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změny související s pověřením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(k ničemu jinému poskytovatele vydání pověření nezavazuje)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Pověření se uděluje na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9 let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a zaniká uplynutím doby nebo nesplněním podmínek zákona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/>
          </p:cNvSpPr>
          <p:nvPr>
            <p:ph type="sldNum" idx="41"/>
          </p:nvPr>
        </p:nvSpPr>
        <p:spPr>
          <a:xfrm>
            <a:off x="1280880" y="6341400"/>
            <a:ext cx="343080" cy="214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00D3EBF-B5D7-43C2-AD70-7F057426A73A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11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pic>
        <p:nvPicPr>
          <p:cNvPr id="186" name="Google Shape;220;p9"/>
          <p:cNvPicPr/>
          <p:nvPr/>
        </p:nvPicPr>
        <p:blipFill>
          <a:blip r:embed="rId2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87" name="Google Shape;221;p9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88" name="Google Shape;222;p9"/>
          <p:cNvSpPr/>
          <p:nvPr/>
        </p:nvSpPr>
        <p:spPr>
          <a:xfrm>
            <a:off x="1256400" y="6212520"/>
            <a:ext cx="5176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89" name="Google Shape;223;p9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0" name="Google Shape;225;p9"/>
          <p:cNvSpPr/>
          <p:nvPr/>
        </p:nvSpPr>
        <p:spPr>
          <a:xfrm>
            <a:off x="2237400" y="2473920"/>
            <a:ext cx="6527160" cy="1857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ZÁPIS BYTU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DO EVIDENCE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0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91" name="Google Shape;231;p9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2" name="Google Shape;232;p9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3" name="Google Shape;167;p6"/>
          <p:cNvPicPr/>
          <p:nvPr/>
        </p:nvPicPr>
        <p:blipFill>
          <a:blip r:embed="rId6"/>
          <a:stretch/>
        </p:blipFill>
        <p:spPr>
          <a:xfrm>
            <a:off x="466560" y="2559960"/>
            <a:ext cx="1307160" cy="9648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83;p7"/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195" name="Google Shape;184;p7"/>
          <p:cNvSpPr/>
          <p:nvPr/>
        </p:nvSpPr>
        <p:spPr>
          <a:xfrm>
            <a:off x="316800" y="367920"/>
            <a:ext cx="820116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BYT V TERMINOLOGII ZÁKONA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96" name="Google Shape;185;p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197" name="Google Shape;186;p7"/>
          <p:cNvSpPr/>
          <p:nvPr/>
        </p:nvSpPr>
        <p:spPr>
          <a:xfrm>
            <a:off x="1256400" y="6212520"/>
            <a:ext cx="813960" cy="21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8" name="Google Shape;187;p7"/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9" name="Google Shape;188;p7"/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0" name="Google Shape;189;p7"/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6326B6D4-5D28-4218-ABA2-D50008CBC425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12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1" name="Google Shape;190;p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2" name="TextovéPole 1"/>
          <p:cNvSpPr/>
          <p:nvPr/>
        </p:nvSpPr>
        <p:spPr>
          <a:xfrm>
            <a:off x="336600" y="1065960"/>
            <a:ext cx="11468160" cy="5026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marL="457200" indent="-457200" defTabSz="9144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způsobilý byt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je byt, který splňuje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základní funkční standardy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podle přílohy 1; jde o kritérium relevantní pro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zápis bytu do evidence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vhodný byt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je byt, který splňuje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standardy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(tj. jde o způsobilý byt) a zároveň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ve vztahu ke konkrétní domácnosti také požadavky na velikost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a počet místnosti podle přílohy 2, případně specifické potřeby domácnosti podle přílohy 3; jde o kritérium relevantní pro párování bytu s domácností, vydání závazného stanoviska pro poskytování asistence bez bytového opatření a pro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vyplacení příspěvků na poskytování podpůrných opatření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vyhovující bydlení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znamená, že jde o bydlení ve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vhodném bytě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, domácnost má právní důvod k užívání za účelem bytové potřeby, nenachází se v něm osoba, která se dopustila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domácího násilí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na jiném členu domácnosti a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 odečtení nákladů na bydlení zbývá domácnosti příjem vyšší než životní minimum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; jde o kritérium relevantní pro posuzování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potřebnosti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žadatele o podpůrné opatření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41;p10"/>
          <p:cNvSpPr/>
          <p:nvPr/>
        </p:nvSpPr>
        <p:spPr>
          <a:xfrm>
            <a:off x="0" y="5853960"/>
            <a:ext cx="12189600" cy="101340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04" name="Google Shape;242;p10"/>
          <p:cNvSpPr/>
          <p:nvPr/>
        </p:nvSpPr>
        <p:spPr>
          <a:xfrm>
            <a:off x="356400" y="225360"/>
            <a:ext cx="9645480" cy="70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0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Podmínky zápisu bytu do evidence</a:t>
            </a:r>
            <a:endParaRPr lang="cs-CZ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05" name="Google Shape;243;p10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06" name="Google Shape;244;p10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7" name="Google Shape;245;p10"/>
          <p:cNvPicPr/>
          <p:nvPr/>
        </p:nvPicPr>
        <p:blipFill>
          <a:blip r:embed="rId3"/>
          <a:stretch/>
        </p:blipFill>
        <p:spPr>
          <a:xfrm>
            <a:off x="356400" y="6256800"/>
            <a:ext cx="75096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8" name="Google Shape;246;p10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9" name="Google Shape;247;p10"/>
          <p:cNvSpPr/>
          <p:nvPr/>
        </p:nvSpPr>
        <p:spPr>
          <a:xfrm>
            <a:off x="1236960" y="634104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AC9ECECE-9AB6-43E3-818F-92DD48284660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13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0" name="Google Shape;248;p10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1" name="Google Shape;253;p10"/>
          <p:cNvSpPr/>
          <p:nvPr/>
        </p:nvSpPr>
        <p:spPr>
          <a:xfrm>
            <a:off x="360000" y="1140000"/>
            <a:ext cx="6506280" cy="4615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SzPct val="45000"/>
              <a:buFont typeface="Arial"/>
              <a:buChar char="•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žádost o zápis podává poskytovatel ke KMB - zapsání bytu je podmínka pro vyplacení příspěvku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SzPct val="45000"/>
              <a:buFont typeface="Arial"/>
              <a:buChar char="•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byt musí splňovat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základní funkční standardy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- jde o způsobilý byt (viz příloha č. 1 zákona)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SzPct val="45000"/>
              <a:buFont typeface="Arial"/>
              <a:buChar char="•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nájemné nesmí překročit tzv.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nejvyšší přípustné nájemné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(cenové mapy MF)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SzPct val="45000"/>
              <a:buFont typeface="Arial"/>
              <a:buChar char="•"/>
              <a:tabLst>
                <a:tab pos="0" algn="l"/>
              </a:tabLst>
            </a:pP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umístění bytu neprohlubuje segregaci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(posuzuje KMB)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50000"/>
              </a:lnSpc>
              <a:buClr>
                <a:srgbClr val="000000"/>
              </a:buClr>
              <a:buFont typeface="Courier New"/>
              <a:buChar char="o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závazné parametry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743040" lvl="1" indent="-285840" defTabSz="914400">
              <a:lnSpc>
                <a:spcPct val="150000"/>
              </a:lnSpc>
              <a:buClr>
                <a:srgbClr val="000000"/>
              </a:buClr>
              <a:buFont typeface="Courier New"/>
              <a:buChar char="o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volitelné parametry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potvrzení o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bezdlužnosti vlastníka vůči správci domu 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(bydlení s garancí)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12" name="Rectangle 161"/>
          <p:cNvSpPr/>
          <p:nvPr/>
        </p:nvSpPr>
        <p:spPr>
          <a:xfrm>
            <a:off x="7171200" y="1345680"/>
            <a:ext cx="3777840" cy="3648240"/>
          </a:xfrm>
          <a:prstGeom prst="rect">
            <a:avLst/>
          </a:prstGeom>
          <a:noFill/>
          <a:ln w="36000">
            <a:solidFill>
              <a:srgbClr val="E58072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000" tIns="63000" rIns="108000" bIns="63000" anchor="t">
            <a:spAutoFit/>
          </a:bodyPr>
          <a:lstStyle/>
          <a:p>
            <a:pPr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</a:pPr>
            <a:r>
              <a:rPr lang="cs-CZ" sz="1500" b="1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Standardy bytu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minimální podlahová plocha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koupelna, záchod, kuchyně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dveře, okna, uzamykatelnost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připojení na vodovodní a elektrickou síť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teplá voda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bez závad ohrožujících život nebo zdraví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splňuje požadavky požární bezpečnosti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v bytě jsou prováděna nařízená protiepidemická opatřením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3145"/>
                </a:solidFill>
                <a:effectLst/>
                <a:uFillTx/>
                <a:latin typeface="Arial"/>
                <a:ea typeface="DejaVu Sans"/>
              </a:rPr>
              <a:t>dům bez závad ohrožujících život/zdraví 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Google Shape;241;p10"/>
          <p:cNvSpPr/>
          <p:nvPr/>
        </p:nvSpPr>
        <p:spPr>
          <a:xfrm>
            <a:off x="0" y="5853960"/>
            <a:ext cx="12189600" cy="101340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14" name="Google Shape;242;p10"/>
          <p:cNvSpPr/>
          <p:nvPr/>
        </p:nvSpPr>
        <p:spPr>
          <a:xfrm>
            <a:off x="356400" y="225360"/>
            <a:ext cx="9645480" cy="1321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000" b="1" u="none" strike="noStrike">
                <a:solidFill>
                  <a:srgbClr val="00517B"/>
                </a:solidFill>
                <a:effectLst/>
                <a:uFillTx/>
                <a:latin typeface="Arial"/>
                <a:ea typeface="Arial"/>
              </a:rPr>
              <a:t>Posouzení rizika rezidenční segregace</a:t>
            </a:r>
            <a:endParaRPr lang="cs-CZ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cs-CZ" sz="4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15" name="Google Shape;243;p10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16" name="Google Shape;244;p10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17" name="Google Shape;245;p10"/>
          <p:cNvPicPr/>
          <p:nvPr/>
        </p:nvPicPr>
        <p:blipFill>
          <a:blip r:embed="rId3"/>
          <a:stretch/>
        </p:blipFill>
        <p:spPr>
          <a:xfrm>
            <a:off x="356400" y="6256800"/>
            <a:ext cx="75096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8" name="Google Shape;246;p10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19" name="Google Shape;247;p10"/>
          <p:cNvSpPr/>
          <p:nvPr/>
        </p:nvSpPr>
        <p:spPr>
          <a:xfrm>
            <a:off x="1236960" y="634104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963B034C-0E6C-4E29-8BD1-398A3B806442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14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20" name="Google Shape;248;p10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1" name="Google Shape;253;p10"/>
          <p:cNvSpPr/>
          <p:nvPr/>
        </p:nvSpPr>
        <p:spPr>
          <a:xfrm>
            <a:off x="360000" y="1260000"/>
            <a:ext cx="10046160" cy="4568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20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závazné parametry:</a:t>
            </a:r>
            <a:endParaRPr lang="cs-CZ" sz="20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673100" lvl="1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Courier New" charset="2"/>
              <a:buChar char=""/>
              <a:tabLst>
                <a:tab pos="0" algn="l"/>
              </a:tabLst>
            </a:pP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podíly bytů v jednotlivých bytových domech, podíly bytů v jednotlivých zónách koncentrace sociálního vyloučení dle metodiky lokalit rezidenční segregace (</a:t>
            </a:r>
            <a:r>
              <a:rPr lang="cs-CZ" sz="2000" b="0" u="none" strike="noStrike" dirty="0" err="1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PřF</a:t>
            </a: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UK)</a:t>
            </a:r>
            <a:endParaRPr lang="cs-CZ" sz="20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20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volitelné parametry:</a:t>
            </a:r>
            <a:endParaRPr lang="cs-CZ" sz="20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673100" lvl="1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Courier New" charset="2"/>
              <a:buChar char=""/>
              <a:tabLst>
                <a:tab pos="0" algn="l"/>
              </a:tabLst>
            </a:pP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bezprostřední blízkost lokality rezidenční segregace; tempo obsazování bytů v domě; lokalita zvýšeného sousedského napětí</a:t>
            </a:r>
            <a:endParaRPr lang="cs-CZ" sz="20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PlaceHolder 1"/>
          <p:cNvSpPr>
            <a:spLocks noGrp="1"/>
          </p:cNvSpPr>
          <p:nvPr>
            <p:ph type="sldNum" idx="42"/>
          </p:nvPr>
        </p:nvSpPr>
        <p:spPr>
          <a:xfrm>
            <a:off x="1280880" y="6341400"/>
            <a:ext cx="343080" cy="214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D12C81A-FB87-49CD-93CF-9255442A92AA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15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pic>
        <p:nvPicPr>
          <p:cNvPr id="223" name="Google Shape;220;p9"/>
          <p:cNvPicPr/>
          <p:nvPr/>
        </p:nvPicPr>
        <p:blipFill>
          <a:blip r:embed="rId2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224" name="Google Shape;221;p9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25" name="Google Shape;222;p9"/>
          <p:cNvSpPr/>
          <p:nvPr/>
        </p:nvSpPr>
        <p:spPr>
          <a:xfrm>
            <a:off x="1256400" y="6212520"/>
            <a:ext cx="5176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26" name="Google Shape;223;p9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27" name="Google Shape;225;p9"/>
          <p:cNvSpPr/>
          <p:nvPr/>
        </p:nvSpPr>
        <p:spPr>
          <a:xfrm>
            <a:off x="2237400" y="2473920"/>
            <a:ext cx="6527160" cy="1136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SMLUVNÍ VZTAHY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0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28" name="Google Shape;231;p9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29" name="Google Shape;232;p9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0" name="Google Shape;167;p6"/>
          <p:cNvPicPr/>
          <p:nvPr/>
        </p:nvPicPr>
        <p:blipFill>
          <a:blip r:embed="rId6"/>
          <a:stretch/>
        </p:blipFill>
        <p:spPr>
          <a:xfrm>
            <a:off x="466560" y="2559960"/>
            <a:ext cx="1307160" cy="9648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182;p7"/>
          <p:cNvPicPr/>
          <p:nvPr/>
        </p:nvPicPr>
        <p:blipFill>
          <a:blip r:embed="rId3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6" name="Google Shape;183;p7"/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97" name="Google Shape;185;p7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98" name="Google Shape;186;p7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9" name="Google Shape;187;p7"/>
          <p:cNvPicPr/>
          <p:nvPr/>
        </p:nvPicPr>
        <p:blipFill>
          <a:blip r:embed="rId4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0" name="Google Shape;188;p7"/>
          <p:cNvPicPr/>
          <p:nvPr/>
        </p:nvPicPr>
        <p:blipFill>
          <a:blip r:embed="rId5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1" name="Google Shape;189;p7"/>
          <p:cNvSpPr/>
          <p:nvPr/>
        </p:nvSpPr>
        <p:spPr>
          <a:xfrm>
            <a:off x="1189080" y="634320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3ACD2230-CC58-43BD-BDCB-C8845E6BACBE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16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2" name="Google Shape;190;p7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3" name="Picture 84"/>
          <p:cNvPicPr/>
          <p:nvPr/>
        </p:nvPicPr>
        <p:blipFill>
          <a:blip r:embed="rId7"/>
          <a:srcRect t="12751"/>
          <a:stretch/>
        </p:blipFill>
        <p:spPr>
          <a:xfrm>
            <a:off x="366120" y="168120"/>
            <a:ext cx="10065960" cy="53456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" name="Google Shape;329;p 1"/>
          <p:cNvPicPr/>
          <p:nvPr/>
        </p:nvPicPr>
        <p:blipFill>
          <a:blip r:embed="rId3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2" name="Google Shape;330;p 1"/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33" name="Google Shape;331;p 1"/>
          <p:cNvSpPr/>
          <p:nvPr/>
        </p:nvSpPr>
        <p:spPr>
          <a:xfrm>
            <a:off x="356400" y="399960"/>
            <a:ext cx="8199360" cy="52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Smluvní vztahy: bydlení s ručením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34" name="Google Shape;332;p 1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35" name="Google Shape;333;p 1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36" name="Google Shape;334;p 1"/>
          <p:cNvPicPr/>
          <p:nvPr/>
        </p:nvPicPr>
        <p:blipFill>
          <a:blip r:embed="rId4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37" name="Google Shape;335;p 1"/>
          <p:cNvPicPr/>
          <p:nvPr/>
        </p:nvPicPr>
        <p:blipFill>
          <a:blip r:embed="rId5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38" name="Google Shape;336;p 1"/>
          <p:cNvSpPr/>
          <p:nvPr/>
        </p:nvSpPr>
        <p:spPr>
          <a:xfrm>
            <a:off x="1256400" y="634068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5BE2FD77-E1C3-44DF-AF94-AC570EDD1AAB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17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39" name="Google Shape;337;p 1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0" name="Google Shape;339;p 1"/>
          <p:cNvSpPr/>
          <p:nvPr/>
        </p:nvSpPr>
        <p:spPr>
          <a:xfrm>
            <a:off x="383400" y="1083960"/>
            <a:ext cx="9143520" cy="45382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17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Smlouva o spolupráci mezi vlastníkem a poskytovatelem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zprostředkování podpisu nájemní smlouvy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komunikace s podporovanou osobou a asistencí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náprava škod a uplatňování nároku na náhradu škod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řešení sousedských sporů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ujednání o správě plateb/přímých platbách nájemce-vlastník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ručení za nájemcovy dluhy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431800" lvl="1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nájemné, náklady na služby, náhrada škody, ušlý nájem (§ 2295 občanského zákoníku)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431800" lvl="1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nejméně ve výši dvojnásobku nejvyššího přípustného nájemného v den uzavření smlouvy o spolupráci</a:t>
            </a:r>
            <a:endParaRPr lang="cs-CZ" sz="17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431800" lvl="1" indent="-215900"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dirty="0">
                <a:solidFill>
                  <a:srgbClr val="005A75"/>
                </a:solidFill>
                <a:latin typeface="Arial"/>
                <a:cs typeface="Arial"/>
              </a:rPr>
              <a:t>v případě obcí max. do výšky čtyřnásobku nejvyššího přípustného nájemného</a:t>
            </a:r>
            <a:endParaRPr lang="cs-CZ" sz="1700" b="0" u="none" strike="noStrike" dirty="0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  <a:p>
            <a:pPr>
              <a:tabLst>
                <a:tab pos="0" algn="l"/>
              </a:tabLst>
            </a:pPr>
            <a:endParaRPr lang="cs-CZ" sz="1700">
              <a:solidFill>
                <a:srgbClr val="000000"/>
              </a:solidFill>
              <a:latin typeface="Arial"/>
              <a:ea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17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Nájemní smlouva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min. na dobu 1 roku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výše nájemného nepřesahující </a:t>
            </a:r>
            <a:r>
              <a:rPr lang="cs-CZ" sz="17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nejvyšší přípustné nájemné</a:t>
            </a: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(stanovuje každoročně MMR na základě cenových map MF)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způsob placení nájemného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379;p 2"/>
          <p:cNvSpPr/>
          <p:nvPr/>
        </p:nvSpPr>
        <p:spPr>
          <a:xfrm>
            <a:off x="0" y="5866200"/>
            <a:ext cx="12189600" cy="9896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42" name="Google Shape;380;p 4"/>
          <p:cNvSpPr/>
          <p:nvPr/>
        </p:nvSpPr>
        <p:spPr>
          <a:xfrm>
            <a:off x="439200" y="360000"/>
            <a:ext cx="8199360" cy="52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Smluvní vztahy: podnájemní bydlení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43" name="Google Shape;381;p 2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44" name="Google Shape;382;p 2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5" name="Google Shape;383;p 2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46" name="Google Shape;384;p 2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7" name="Google Shape;385;p 2"/>
          <p:cNvSpPr/>
          <p:nvPr/>
        </p:nvSpPr>
        <p:spPr>
          <a:xfrm>
            <a:off x="1246680" y="634896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627A782B-BB28-420D-B56A-38A416DCD4B9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18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48" name="Google Shape;386;p 2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49" name="Google Shape;339;p 3"/>
          <p:cNvSpPr/>
          <p:nvPr/>
        </p:nvSpPr>
        <p:spPr>
          <a:xfrm>
            <a:off x="540000" y="1278360"/>
            <a:ext cx="8597520" cy="2681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17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Nájemní smlouva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poskytovatel - vlastník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min. na 2 roky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výše nájemného nepřesahující </a:t>
            </a:r>
            <a:r>
              <a:rPr lang="cs-CZ" sz="17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nejvyšší přípustné nájemné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ujednání o podnájmu osobě potřebné dle zákona o podpoře bydlení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17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Podnájemní smlouva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domácnost - poskytovatel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min. na dobu 1 roku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6000" indent="-2160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7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výše nájemného nepřesahující nejvyšší přípustné nájemné</a:t>
            </a:r>
            <a:endParaRPr lang="cs-CZ" sz="17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0" name="Google Shape;182;p7"/>
          <p:cNvPicPr/>
          <p:nvPr/>
        </p:nvPicPr>
        <p:blipFill>
          <a:blip r:embed="rId3"/>
          <a:stretch/>
        </p:blipFill>
        <p:spPr>
          <a:xfrm>
            <a:off x="9379080" y="0"/>
            <a:ext cx="2812320" cy="68572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1" name="Google Shape;183;p7"/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52" name="Google Shape;184;p7"/>
          <p:cNvSpPr/>
          <p:nvPr/>
        </p:nvSpPr>
        <p:spPr>
          <a:xfrm>
            <a:off x="316800" y="367920"/>
            <a:ext cx="8201160" cy="944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Náležitosti nájemní smlouvy u podporovaného obecního bydlení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53" name="Google Shape;185;p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54" name="Google Shape;186;p7"/>
          <p:cNvSpPr/>
          <p:nvPr/>
        </p:nvSpPr>
        <p:spPr>
          <a:xfrm>
            <a:off x="1256400" y="6212520"/>
            <a:ext cx="813960" cy="21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5" name="Google Shape;187;p7"/>
          <p:cNvPicPr/>
          <p:nvPr/>
        </p:nvPicPr>
        <p:blipFill>
          <a:blip r:embed="rId4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56" name="Google Shape;188;p7"/>
          <p:cNvPicPr/>
          <p:nvPr/>
        </p:nvPicPr>
        <p:blipFill>
          <a:blip r:embed="rId5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7" name="Google Shape;189;p7"/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D4CDB905-5D09-413B-BF46-80D6C39AA867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19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58" name="Google Shape;190;p7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59" name="TextovéPole 1"/>
          <p:cNvSpPr/>
          <p:nvPr/>
        </p:nvSpPr>
        <p:spPr>
          <a:xfrm>
            <a:off x="311040" y="1835280"/>
            <a:ext cx="8806680" cy="1370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0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Nájemní smlouva se uzavírá </a:t>
            </a:r>
            <a:r>
              <a:rPr lang="cs-CZ" sz="20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nejméně na jeden rok </a:t>
            </a:r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0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Výše nájemného nepřesahující </a:t>
            </a:r>
            <a:r>
              <a:rPr lang="cs-CZ" sz="20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nejvyšší přípustné nájemné</a:t>
            </a:r>
            <a:r>
              <a:rPr lang="cs-CZ" sz="20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</a:pP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F7FE461-3C85-C453-2880-06D9669763D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182;p7">
            <a:extLst>
              <a:ext uri="{FF2B5EF4-FFF2-40B4-BE49-F238E27FC236}">
                <a16:creationId xmlns:a16="http://schemas.microsoft.com/office/drawing/2014/main" id="{D6617B35-89D1-C275-540F-09BFEB713D39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76" name="Google Shape;183;p7">
            <a:extLst>
              <a:ext uri="{FF2B5EF4-FFF2-40B4-BE49-F238E27FC236}">
                <a16:creationId xmlns:a16="http://schemas.microsoft.com/office/drawing/2014/main" id="{17E5DD17-856C-44B2-956B-68D32DB9C9C4}"/>
              </a:ext>
            </a:extLst>
          </p:cNvPr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77" name="Google Shape;185;p7">
            <a:extLst>
              <a:ext uri="{FF2B5EF4-FFF2-40B4-BE49-F238E27FC236}">
                <a16:creationId xmlns:a16="http://schemas.microsoft.com/office/drawing/2014/main" id="{6C4F34E1-3879-C2D1-CF95-7FA4A87DB343}"/>
              </a:ext>
            </a:extLst>
          </p:cNvPr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78" name="Google Shape;186;p7">
            <a:extLst>
              <a:ext uri="{FF2B5EF4-FFF2-40B4-BE49-F238E27FC236}">
                <a16:creationId xmlns:a16="http://schemas.microsoft.com/office/drawing/2014/main" id="{8B53FCC1-964C-9D7F-4F67-F6895909AA8E}"/>
              </a:ext>
            </a:extLst>
          </p:cNvPr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79" name="Google Shape;187;p7">
            <a:extLst>
              <a:ext uri="{FF2B5EF4-FFF2-40B4-BE49-F238E27FC236}">
                <a16:creationId xmlns:a16="http://schemas.microsoft.com/office/drawing/2014/main" id="{38B3D951-FC7B-1AFD-8090-9B48DB2F8B9A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80" name="Google Shape;188;p7">
            <a:extLst>
              <a:ext uri="{FF2B5EF4-FFF2-40B4-BE49-F238E27FC236}">
                <a16:creationId xmlns:a16="http://schemas.microsoft.com/office/drawing/2014/main" id="{371EE86A-5632-4A40-A097-1FF477FD5669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1" name="Google Shape;189;p7">
            <a:extLst>
              <a:ext uri="{FF2B5EF4-FFF2-40B4-BE49-F238E27FC236}">
                <a16:creationId xmlns:a16="http://schemas.microsoft.com/office/drawing/2014/main" id="{FC5C71EB-139A-6E20-050F-2CDB72EE3D8F}"/>
              </a:ext>
            </a:extLst>
          </p:cNvPr>
          <p:cNvSpPr/>
          <p:nvPr/>
        </p:nvSpPr>
        <p:spPr>
          <a:xfrm>
            <a:off x="1189080" y="634320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F25D4AD5-2130-40E5-B715-2B4A98ADA723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2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2" name="Google Shape;190;p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94FE30E1-7B17-1395-8EF0-00CA0A15D634}"/>
              </a:ext>
            </a:extLst>
          </p:cNvPr>
          <p:cNvPicPr/>
          <p:nvPr/>
        </p:nvPicPr>
        <p:blipFill>
          <a:blip r:embed="rId6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3" name="Google Shape;380;p 1">
            <a:extLst>
              <a:ext uri="{FF2B5EF4-FFF2-40B4-BE49-F238E27FC236}">
                <a16:creationId xmlns:a16="http://schemas.microsoft.com/office/drawing/2014/main" id="{A013DE1C-B7AA-644A-F57F-915A3E063E6E}"/>
              </a:ext>
            </a:extLst>
          </p:cNvPr>
          <p:cNvSpPr/>
          <p:nvPr/>
        </p:nvSpPr>
        <p:spPr>
          <a:xfrm>
            <a:off x="627480" y="540000"/>
            <a:ext cx="9090360" cy="52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Bytová podpůrná opatření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4" name="TextBox 1">
            <a:extLst>
              <a:ext uri="{FF2B5EF4-FFF2-40B4-BE49-F238E27FC236}">
                <a16:creationId xmlns:a16="http://schemas.microsoft.com/office/drawing/2014/main" id="{9537F5DF-4136-AD83-D536-C29139EEDF1A}"/>
              </a:ext>
            </a:extLst>
          </p:cNvPr>
          <p:cNvSpPr/>
          <p:nvPr/>
        </p:nvSpPr>
        <p:spPr>
          <a:xfrm>
            <a:off x="624960" y="1482480"/>
            <a:ext cx="9197640" cy="279931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Mechanismy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zajištění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bytů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na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využití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pro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cílové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skupiny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0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zákona</a:t>
            </a:r>
            <a:r>
              <a:rPr lang="en-US" sz="2200" b="0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. </a:t>
            </a:r>
            <a:endParaRPr lang="cs-CZ" sz="22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cs-CZ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2900" indent="-3429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200" b="1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Bydlení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s </a:t>
            </a:r>
            <a:r>
              <a:rPr lang="en-US" sz="2200" b="1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ručením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a </a:t>
            </a:r>
            <a:r>
              <a:rPr lang="en-US" sz="2200" b="1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podnájemní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1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bydlení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(“</a:t>
            </a:r>
            <a:r>
              <a:rPr lang="en-US" sz="2200" b="1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bydlení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s </a:t>
            </a:r>
            <a:r>
              <a:rPr lang="en-US" sz="2200" b="1" u="none" strike="noStrike" dirty="0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garancí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") </a:t>
            </a:r>
            <a:r>
              <a:rPr lang="cs-CZ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= byty soukromých vlastníků</a:t>
            </a:r>
            <a:endParaRPr lang="cs-CZ" sz="22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00000"/>
              </a:lnSpc>
            </a:pPr>
            <a:endParaRPr lang="cs-CZ" sz="22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42900" indent="-3429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2200" b="1" u="none" strike="noStrike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Podporované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1" u="none" strike="noStrike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obecní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en-US" sz="2200" b="1" u="none" strike="noStrike" err="1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bydlení</a:t>
            </a:r>
            <a:r>
              <a:rPr lang="en-US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 </a:t>
            </a:r>
            <a:r>
              <a:rPr lang="cs-CZ" sz="22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Arial"/>
              </a:rPr>
              <a:t>= bytové fondy obcí, případně krajů</a:t>
            </a:r>
            <a:endParaRPr lang="cs-CZ" sz="22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342900" indent="-34290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endParaRPr lang="cs-CZ" sz="2200" b="1" u="none" strike="noStrike" dirty="0">
              <a:solidFill>
                <a:srgbClr val="003458"/>
              </a:solidFill>
              <a:effectLst/>
              <a:uFillTx/>
              <a:latin typeface="Arial"/>
              <a:cs typeface="Arial"/>
            </a:endParaRPr>
          </a:p>
          <a:p>
            <a:endParaRPr lang="cs-CZ" sz="2200">
              <a:solidFill>
                <a:srgbClr val="000000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8757471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PlaceHolder 1"/>
          <p:cNvSpPr>
            <a:spLocks noGrp="1"/>
          </p:cNvSpPr>
          <p:nvPr>
            <p:ph type="sldNum" idx="43"/>
          </p:nvPr>
        </p:nvSpPr>
        <p:spPr>
          <a:xfrm>
            <a:off x="1280880" y="6341400"/>
            <a:ext cx="343080" cy="214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9F60F0E9-FD78-4139-8F33-C0E391ABA4B2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20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pic>
        <p:nvPicPr>
          <p:cNvPr id="261" name="Google Shape;220;p9"/>
          <p:cNvPicPr/>
          <p:nvPr/>
        </p:nvPicPr>
        <p:blipFill>
          <a:blip r:embed="rId2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262" name="Google Shape;221;p9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63" name="Google Shape;222;p9"/>
          <p:cNvSpPr/>
          <p:nvPr/>
        </p:nvSpPr>
        <p:spPr>
          <a:xfrm>
            <a:off x="1256400" y="6212520"/>
            <a:ext cx="5176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64" name="Google Shape;223;p9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65" name="Google Shape;225;p9"/>
          <p:cNvSpPr/>
          <p:nvPr/>
        </p:nvSpPr>
        <p:spPr>
          <a:xfrm>
            <a:off x="2237400" y="2473920"/>
            <a:ext cx="6527160" cy="1875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FINANCOVÁNÍ OPATŘENÍ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0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266" name="Google Shape;231;p9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7" name="Google Shape;232;p9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68" name="Google Shape;167;p6"/>
          <p:cNvPicPr/>
          <p:nvPr/>
        </p:nvPicPr>
        <p:blipFill>
          <a:blip r:embed="rId6"/>
          <a:stretch/>
        </p:blipFill>
        <p:spPr>
          <a:xfrm>
            <a:off x="466560" y="2559960"/>
            <a:ext cx="1307160" cy="9648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379;p17"/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70" name="Google Shape;380;p17"/>
          <p:cNvSpPr/>
          <p:nvPr/>
        </p:nvSpPr>
        <p:spPr>
          <a:xfrm>
            <a:off x="726840" y="197640"/>
            <a:ext cx="820116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E7887A"/>
                </a:solidFill>
                <a:effectLst/>
                <a:uFillTx/>
                <a:latin typeface="Arial"/>
                <a:ea typeface="Arial"/>
              </a:rPr>
              <a:t>Financování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71" name="Google Shape;381;p1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72" name="Google Shape;382;p17"/>
          <p:cNvSpPr/>
          <p:nvPr/>
        </p:nvSpPr>
        <p:spPr>
          <a:xfrm>
            <a:off x="1256400" y="6212520"/>
            <a:ext cx="813960" cy="21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3" name="Google Shape;383;p17"/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4" name="Google Shape;384;p17"/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5" name="Google Shape;385;p17"/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982CF75E-6386-46D6-9391-3E336496DC9B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21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6" name="Google Shape;386;p1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7" name="Google Shape;389;p17"/>
          <p:cNvSpPr/>
          <p:nvPr/>
        </p:nvSpPr>
        <p:spPr>
          <a:xfrm>
            <a:off x="761760" y="1450800"/>
            <a:ext cx="9137880" cy="336357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lang="cs-CZ" sz="18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výkonové financování</a:t>
            </a:r>
            <a:r>
              <a:rPr lang="cs-CZ" sz="18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, vyplácí krajský úřad (resp. MMR v případě, že je poskytovatelem kraj) ve správním řízení po doložení uzavřených smluv</a:t>
            </a:r>
            <a:endParaRPr lang="cs-CZ" sz="18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endParaRPr lang="cs-CZ">
              <a:solidFill>
                <a:srgbClr val="000000"/>
              </a:solidFill>
              <a:latin typeface="Arial"/>
              <a:ea typeface="Arial"/>
            </a:endParaRPr>
          </a:p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lang="cs-CZ" sz="18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poskytovatelé příspěvky </a:t>
            </a:r>
            <a:r>
              <a:rPr lang="cs-CZ" sz="18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každoročně vyúčtovávají </a:t>
            </a:r>
            <a:r>
              <a:rPr lang="cs-CZ" sz="18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(do 30. 4. za předcházející rok)</a:t>
            </a:r>
            <a:endParaRPr lang="cs-CZ" sz="18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50000"/>
              </a:lnSpc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r>
              <a:rPr lang="cs-CZ" sz="18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výši příspěvků vláda stanoví každoročně nařízením </a:t>
            </a:r>
            <a:endParaRPr lang="cs-CZ" sz="18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Symbol" charset="2"/>
              <a:buChar char=""/>
            </a:pPr>
            <a:endParaRPr lang="cs-CZ" sz="1800" b="0" u="none" strike="noStrike" dirty="0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  <a:p>
            <a:pPr>
              <a:lnSpc>
                <a:spcPct val="150000"/>
              </a:lnSpc>
            </a:pPr>
            <a:endParaRPr lang="cs-CZ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A7FFC788-8433-C56E-DB54-E82676C14AE2}"/>
              </a:ext>
            </a:extLst>
          </p:cNvPr>
          <p:cNvCxnSpPr/>
          <p:nvPr/>
        </p:nvCxnSpPr>
        <p:spPr>
          <a:xfrm flipV="1">
            <a:off x="2776779" y="2469050"/>
            <a:ext cx="300711" cy="101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79860E72-5216-E716-F352-8ED57959FAAB}"/>
              </a:ext>
            </a:extLst>
          </p:cNvPr>
          <p:cNvCxnSpPr/>
          <p:nvPr/>
        </p:nvCxnSpPr>
        <p:spPr>
          <a:xfrm>
            <a:off x="2854271" y="2544304"/>
            <a:ext cx="348711" cy="12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Google Shape;379;p 1"/>
          <p:cNvSpPr/>
          <p:nvPr/>
        </p:nvSpPr>
        <p:spPr>
          <a:xfrm>
            <a:off x="0" y="5866200"/>
            <a:ext cx="12189600" cy="9896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79" name="Google Shape;380;p 3"/>
          <p:cNvSpPr/>
          <p:nvPr/>
        </p:nvSpPr>
        <p:spPr>
          <a:xfrm>
            <a:off x="726840" y="233640"/>
            <a:ext cx="819936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Příspěvky: bydlení s garancí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80" name="Google Shape;381;p 1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81" name="Google Shape;382;p 1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2" name="Google Shape;383;p 1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83" name="Google Shape;384;p 1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4" name="Google Shape;385;p 1"/>
          <p:cNvSpPr/>
          <p:nvPr/>
        </p:nvSpPr>
        <p:spPr>
          <a:xfrm>
            <a:off x="1246680" y="634896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D0128915-FE9A-40CA-94AF-864B14F4C9ED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22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85" name="Google Shape;386;p 1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86" name="Google Shape;389;p 1"/>
          <p:cNvSpPr/>
          <p:nvPr/>
        </p:nvSpPr>
        <p:spPr>
          <a:xfrm>
            <a:off x="726840" y="1002600"/>
            <a:ext cx="9892800" cy="44787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59280" indent="-2160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příspěvek na správu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je určený k pokrytí nákladů poskytovatele při poskytování opatření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59280" indent="-2160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navýšení příspěvku na správu</a:t>
            </a: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 = při prvním zasmluvnění bytu 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59280" indent="-2160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Poskytovatel PO má navíc k dispozici finance na garance = </a:t>
            </a:r>
            <a:r>
              <a:rPr lang="cs-CZ" sz="1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příspěvek na poskytování opatření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59280" indent="-2160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u některých zvláště zranitelných osob dochází k navýšení příspěvků o 20 %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359280" indent="-2160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příspěvky je možné poskytovat max. na 2 + 1 rok 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87" name="TextBox 272"/>
          <p:cNvSpPr/>
          <p:nvPr/>
        </p:nvSpPr>
        <p:spPr>
          <a:xfrm>
            <a:off x="6523200" y="5020920"/>
            <a:ext cx="250560" cy="2322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1000" b="0" u="none" strike="noStrike">
                <a:solidFill>
                  <a:srgbClr val="000000"/>
                </a:solidFill>
                <a:effectLst/>
                <a:uFillTx/>
                <a:latin typeface="Arial"/>
              </a:rPr>
              <a:t>  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379;p17"/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89" name="Google Shape;380;p17"/>
          <p:cNvSpPr/>
          <p:nvPr/>
        </p:nvSpPr>
        <p:spPr>
          <a:xfrm>
            <a:off x="726840" y="197640"/>
            <a:ext cx="8201160" cy="51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Příspěvky: podporované obecní bydlení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90" name="Google Shape;381;p1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91" name="Google Shape;382;p17"/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oogle Shape;383;p17"/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Google Shape;384;p17"/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Google Shape;385;p17"/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908513F-833A-4DA2-991A-F1188BD31274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23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5" name="Google Shape;386;p1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6" name="TextBox 281"/>
          <p:cNvSpPr/>
          <p:nvPr/>
        </p:nvSpPr>
        <p:spPr>
          <a:xfrm>
            <a:off x="720000" y="1260000"/>
            <a:ext cx="9539640" cy="36838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16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jeden příspěvek na všechny náklady</a:t>
            </a: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lvl="1" indent="-457200" defTabSz="914400">
              <a:lnSpc>
                <a:spcPct val="150000"/>
              </a:lnSpc>
              <a:buClr>
                <a:srgbClr val="000000"/>
              </a:buClr>
              <a:buFont typeface="Courier New"/>
              <a:buChar char="o"/>
            </a:pPr>
            <a:r>
              <a:rPr lang="cs-CZ" sz="16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škody způsobené neplněním povinností nájemce.</a:t>
            </a: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lvl="1" indent="-457200" defTabSz="914400">
              <a:lnSpc>
                <a:spcPct val="150000"/>
              </a:lnSpc>
              <a:buClr>
                <a:srgbClr val="000000"/>
              </a:buClr>
              <a:buFont typeface="Courier New"/>
              <a:buChar char="o"/>
            </a:pPr>
            <a:r>
              <a:rPr lang="cs-CZ" sz="16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výdaje související s plněním povinností dle zákona, vymáháním nájemného a náhrad škod, zjišťováním výše škod, komunikací s nájemcem a účastí na jednáních.</a:t>
            </a: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 lvl="1" indent="-457200" defTabSz="914400">
              <a:lnSpc>
                <a:spcPct val="150000"/>
              </a:lnSpc>
              <a:buClr>
                <a:srgbClr val="000000"/>
              </a:buClr>
              <a:buFont typeface="Courier New"/>
              <a:buChar char="o"/>
            </a:pPr>
            <a:r>
              <a:rPr lang="cs-CZ" sz="16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další výdaje související s byty ve vlastnictví poskytovatele.</a:t>
            </a: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</a:pP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0000"/>
              </a:buClr>
              <a:buFont typeface="Arial,Sans-Serif"/>
              <a:buChar char="•"/>
            </a:pPr>
            <a:r>
              <a:rPr lang="cs-CZ" sz="16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u některých zvláště zranitelných osob dochází k navýšení příspěvků o 20 %</a:t>
            </a: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457200" indent="-457200" defTabSz="914400">
              <a:lnSpc>
                <a:spcPct val="150000"/>
              </a:lnSpc>
              <a:buClr>
                <a:srgbClr val="005A75"/>
              </a:buClr>
              <a:buFont typeface="Arial,Sans-Serif"/>
              <a:buChar char="•"/>
            </a:pPr>
            <a:r>
              <a:rPr lang="cs-CZ" sz="16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příspěvky je možné poskytovat max. na 3 + 2 roky </a:t>
            </a: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</a:pPr>
            <a:endParaRPr lang="cs-CZ" sz="1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D2FDC4F8-C8A3-EB0B-587A-AF21835B3B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379;p17">
            <a:extLst>
              <a:ext uri="{FF2B5EF4-FFF2-40B4-BE49-F238E27FC236}">
                <a16:creationId xmlns:a16="http://schemas.microsoft.com/office/drawing/2014/main" id="{984FB307-3070-0E9E-F69A-068A2B0819D7}"/>
              </a:ext>
            </a:extLst>
          </p:cNvPr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89" name="Google Shape;380;p17">
            <a:extLst>
              <a:ext uri="{FF2B5EF4-FFF2-40B4-BE49-F238E27FC236}">
                <a16:creationId xmlns:a16="http://schemas.microsoft.com/office/drawing/2014/main" id="{C2E912CD-C750-4CF2-3F7A-06486BF87C18}"/>
              </a:ext>
            </a:extLst>
          </p:cNvPr>
          <p:cNvSpPr/>
          <p:nvPr/>
        </p:nvSpPr>
        <p:spPr>
          <a:xfrm>
            <a:off x="726840" y="197640"/>
            <a:ext cx="8201160" cy="51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s-CZ" sz="2800" b="1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Příspěvky: </a:t>
            </a:r>
            <a:r>
              <a:rPr lang="cs-CZ" sz="2800" b="1" dirty="0">
                <a:solidFill>
                  <a:srgbClr val="005A75"/>
                </a:solidFill>
                <a:latin typeface="Arial"/>
                <a:ea typeface="Arial"/>
              </a:rPr>
              <a:t>aktuální návrh (před schválením)</a:t>
            </a:r>
            <a:endParaRPr lang="cs-CZ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90" name="Google Shape;381;p17">
            <a:extLst>
              <a:ext uri="{FF2B5EF4-FFF2-40B4-BE49-F238E27FC236}">
                <a16:creationId xmlns:a16="http://schemas.microsoft.com/office/drawing/2014/main" id="{C42F59E0-75AD-181F-36D9-1E3122D38561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91" name="Google Shape;382;p17">
            <a:extLst>
              <a:ext uri="{FF2B5EF4-FFF2-40B4-BE49-F238E27FC236}">
                <a16:creationId xmlns:a16="http://schemas.microsoft.com/office/drawing/2014/main" id="{AB838B7D-DEFA-3C01-03E2-80971904EE30}"/>
              </a:ext>
            </a:extLst>
          </p:cNvPr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oogle Shape;383;p17">
            <a:extLst>
              <a:ext uri="{FF2B5EF4-FFF2-40B4-BE49-F238E27FC236}">
                <a16:creationId xmlns:a16="http://schemas.microsoft.com/office/drawing/2014/main" id="{CA107994-7BD3-9F30-DB91-BE594BB625AB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Google Shape;384;p17">
            <a:extLst>
              <a:ext uri="{FF2B5EF4-FFF2-40B4-BE49-F238E27FC236}">
                <a16:creationId xmlns:a16="http://schemas.microsoft.com/office/drawing/2014/main" id="{EE718A2A-E76E-CFAC-B0E5-0D83CCB8BFDC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Google Shape;385;p17">
            <a:extLst>
              <a:ext uri="{FF2B5EF4-FFF2-40B4-BE49-F238E27FC236}">
                <a16:creationId xmlns:a16="http://schemas.microsoft.com/office/drawing/2014/main" id="{9259B668-0792-60DE-ED4E-F883C5CFABF9}"/>
              </a:ext>
            </a:extLst>
          </p:cNvPr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908513F-833A-4DA2-991A-F1188BD31274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24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5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ACB7E6A3-CDB2-8A21-4984-205A8ACBD9B4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6" name="TextBox 281">
            <a:extLst>
              <a:ext uri="{FF2B5EF4-FFF2-40B4-BE49-F238E27FC236}">
                <a16:creationId xmlns:a16="http://schemas.microsoft.com/office/drawing/2014/main" id="{3366D05D-E1DE-ED09-E864-0EBEE75F8BE2}"/>
              </a:ext>
            </a:extLst>
          </p:cNvPr>
          <p:cNvSpPr/>
          <p:nvPr/>
        </p:nvSpPr>
        <p:spPr>
          <a:xfrm>
            <a:off x="720000" y="1260000"/>
            <a:ext cx="953964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/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" name="Picture 1" descr="A screenshot of a computer&#10;&#10;AI-generated content may be incorrect.">
            <a:extLst>
              <a:ext uri="{FF2B5EF4-FFF2-40B4-BE49-F238E27FC236}">
                <a16:creationId xmlns:a16="http://schemas.microsoft.com/office/drawing/2014/main" id="{5F33F6E5-5AE8-1C26-6F0A-A6F6724C15F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1168381"/>
            <a:ext cx="12192000" cy="452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4813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FC2D1258-5769-EC07-D350-9F2BFDA74F6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379;p17">
            <a:extLst>
              <a:ext uri="{FF2B5EF4-FFF2-40B4-BE49-F238E27FC236}">
                <a16:creationId xmlns:a16="http://schemas.microsoft.com/office/drawing/2014/main" id="{253D2355-2657-537A-7BAC-234E8819E5D1}"/>
              </a:ext>
            </a:extLst>
          </p:cNvPr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70" name="Google Shape;380;p17">
            <a:extLst>
              <a:ext uri="{FF2B5EF4-FFF2-40B4-BE49-F238E27FC236}">
                <a16:creationId xmlns:a16="http://schemas.microsoft.com/office/drawing/2014/main" id="{B7E6449E-2F62-A00A-1DAE-962CF649FE7F}"/>
              </a:ext>
            </a:extLst>
          </p:cNvPr>
          <p:cNvSpPr/>
          <p:nvPr/>
        </p:nvSpPr>
        <p:spPr>
          <a:xfrm>
            <a:off x="726840" y="197640"/>
            <a:ext cx="8201160" cy="5223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dirty="0">
                <a:solidFill>
                  <a:srgbClr val="E7887A"/>
                </a:solidFill>
                <a:latin typeface="Arial"/>
              </a:rPr>
              <a:t>Vyúčtování</a:t>
            </a:r>
            <a:endParaRPr lang="en-US" dirty="0"/>
          </a:p>
        </p:txBody>
      </p:sp>
      <p:cxnSp>
        <p:nvCxnSpPr>
          <p:cNvPr id="271" name="Google Shape;381;p17">
            <a:extLst>
              <a:ext uri="{FF2B5EF4-FFF2-40B4-BE49-F238E27FC236}">
                <a16:creationId xmlns:a16="http://schemas.microsoft.com/office/drawing/2014/main" id="{E4D87DAE-4194-7318-E009-CC72F11C1DB3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72" name="Google Shape;382;p17">
            <a:extLst>
              <a:ext uri="{FF2B5EF4-FFF2-40B4-BE49-F238E27FC236}">
                <a16:creationId xmlns:a16="http://schemas.microsoft.com/office/drawing/2014/main" id="{6B233DA2-5D34-48D7-71D7-8ED0507F3610}"/>
              </a:ext>
            </a:extLst>
          </p:cNvPr>
          <p:cNvSpPr/>
          <p:nvPr/>
        </p:nvSpPr>
        <p:spPr>
          <a:xfrm>
            <a:off x="1256400" y="6212520"/>
            <a:ext cx="813960" cy="21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3" name="Google Shape;383;p17">
            <a:extLst>
              <a:ext uri="{FF2B5EF4-FFF2-40B4-BE49-F238E27FC236}">
                <a16:creationId xmlns:a16="http://schemas.microsoft.com/office/drawing/2014/main" id="{E26D165D-2823-36DE-AD2A-F55E96B8D74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74" name="Google Shape;384;p17">
            <a:extLst>
              <a:ext uri="{FF2B5EF4-FFF2-40B4-BE49-F238E27FC236}">
                <a16:creationId xmlns:a16="http://schemas.microsoft.com/office/drawing/2014/main" id="{23F33834-75F6-DE03-2B88-DC3EB71AC4D0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5" name="Google Shape;385;p17">
            <a:extLst>
              <a:ext uri="{FF2B5EF4-FFF2-40B4-BE49-F238E27FC236}">
                <a16:creationId xmlns:a16="http://schemas.microsoft.com/office/drawing/2014/main" id="{5BB6DD29-8FED-D389-97C0-D2287EB7553A}"/>
              </a:ext>
            </a:extLst>
          </p:cNvPr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982CF75E-6386-46D6-9391-3E336496DC9B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25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76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C98387DC-D9C7-B47A-76B7-DE43CC9D8F09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77" name="Google Shape;389;p17">
            <a:extLst>
              <a:ext uri="{FF2B5EF4-FFF2-40B4-BE49-F238E27FC236}">
                <a16:creationId xmlns:a16="http://schemas.microsoft.com/office/drawing/2014/main" id="{9C3FA9D4-DFDB-584A-7B6C-288FB8141342}"/>
              </a:ext>
            </a:extLst>
          </p:cNvPr>
          <p:cNvSpPr/>
          <p:nvPr/>
        </p:nvSpPr>
        <p:spPr>
          <a:xfrm>
            <a:off x="761760" y="1450800"/>
            <a:ext cx="9137880" cy="455081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50000"/>
              </a:lnSpc>
            </a:pPr>
            <a:endParaRPr lang="cs-CZ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35C84077-2D35-2714-9D39-5900B8D75149}"/>
              </a:ext>
            </a:extLst>
          </p:cNvPr>
          <p:cNvCxnSpPr/>
          <p:nvPr/>
        </p:nvCxnSpPr>
        <p:spPr>
          <a:xfrm flipV="1">
            <a:off x="2776779" y="2469050"/>
            <a:ext cx="300711" cy="1010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57DBD7EA-F026-F986-6B19-0EEEBCB9B067}"/>
              </a:ext>
            </a:extLst>
          </p:cNvPr>
          <p:cNvCxnSpPr/>
          <p:nvPr/>
        </p:nvCxnSpPr>
        <p:spPr>
          <a:xfrm>
            <a:off x="2854271" y="2544304"/>
            <a:ext cx="348711" cy="1291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 descr="A screenshot of a computer&#10;&#10;AI-generated content may be incorrect.">
            <a:extLst>
              <a:ext uri="{FF2B5EF4-FFF2-40B4-BE49-F238E27FC236}">
                <a16:creationId xmlns:a16="http://schemas.microsoft.com/office/drawing/2014/main" id="{BF51F9A0-160A-7E5B-BDF0-FC42877BA5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6262" y="846000"/>
            <a:ext cx="8061476" cy="4656000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AC01801-4308-107C-C266-684D4C543C50}"/>
              </a:ext>
            </a:extLst>
          </p:cNvPr>
          <p:cNvSpPr txBox="1"/>
          <p:nvPr/>
        </p:nvSpPr>
        <p:spPr>
          <a:xfrm>
            <a:off x="727525" y="1448643"/>
            <a:ext cx="3048000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err="1">
                <a:solidFill>
                  <a:srgbClr val="005C84"/>
                </a:solidFill>
                <a:cs typeface="Arial"/>
              </a:rPr>
              <a:t>Příspěvky</a:t>
            </a:r>
            <a:r>
              <a:rPr lang="en-US" dirty="0">
                <a:solidFill>
                  <a:srgbClr val="005C84"/>
                </a:solidFill>
                <a:cs typeface="Arial"/>
              </a:rPr>
              <a:t> se </a:t>
            </a:r>
            <a:r>
              <a:rPr lang="en-US" err="1">
                <a:solidFill>
                  <a:srgbClr val="005C84"/>
                </a:solidFill>
                <a:cs typeface="Arial"/>
              </a:rPr>
              <a:t>vyúčtovávají</a:t>
            </a:r>
            <a:r>
              <a:rPr lang="en-US" dirty="0">
                <a:solidFill>
                  <a:srgbClr val="005C84"/>
                </a:solidFill>
                <a:cs typeface="Arial"/>
              </a:rPr>
              <a:t> </a:t>
            </a:r>
            <a:r>
              <a:rPr lang="en-US" err="1">
                <a:solidFill>
                  <a:srgbClr val="005C84"/>
                </a:solidFill>
                <a:cs typeface="Arial"/>
              </a:rPr>
              <a:t>všechny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stejného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druhu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dohromady</a:t>
            </a:r>
            <a:r>
              <a:rPr lang="en-US" dirty="0">
                <a:solidFill>
                  <a:srgbClr val="005C84"/>
                </a:solidFill>
                <a:cs typeface="Arial"/>
              </a:rPr>
              <a:t> (</a:t>
            </a:r>
            <a:r>
              <a:rPr lang="en-US" err="1">
                <a:solidFill>
                  <a:srgbClr val="005C84"/>
                </a:solidFill>
                <a:cs typeface="Arial"/>
              </a:rPr>
              <a:t>celkové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náklady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na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správu</a:t>
            </a:r>
            <a:r>
              <a:rPr lang="en-US" dirty="0">
                <a:solidFill>
                  <a:srgbClr val="005C84"/>
                </a:solidFill>
                <a:cs typeface="Arial"/>
              </a:rPr>
              <a:t>, </a:t>
            </a:r>
            <a:r>
              <a:rPr lang="en-US" err="1">
                <a:solidFill>
                  <a:srgbClr val="005C84"/>
                </a:solidFill>
                <a:cs typeface="Arial"/>
              </a:rPr>
              <a:t>celkové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err="1">
                <a:solidFill>
                  <a:srgbClr val="005C84"/>
                </a:solidFill>
                <a:cs typeface="Arial"/>
              </a:rPr>
              <a:t>náklady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na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garance</a:t>
            </a:r>
            <a:r>
              <a:rPr lang="en-US" dirty="0">
                <a:solidFill>
                  <a:srgbClr val="005C84"/>
                </a:solidFill>
                <a:cs typeface="Arial"/>
              </a:rPr>
              <a:t>),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tj</a:t>
            </a:r>
            <a:r>
              <a:rPr lang="en-US">
                <a:solidFill>
                  <a:srgbClr val="005C84"/>
                </a:solidFill>
                <a:cs typeface="Arial"/>
              </a:rPr>
              <a:t>. nevykazuji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vztah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ke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konkrétnímu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bytu</a:t>
            </a:r>
            <a:r>
              <a:rPr lang="en-US" dirty="0">
                <a:solidFill>
                  <a:srgbClr val="005C84"/>
                </a:solidFill>
                <a:cs typeface="Arial"/>
              </a:rPr>
              <a:t>,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jen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pracuji</a:t>
            </a:r>
            <a:r>
              <a:rPr lang="en-US" dirty="0">
                <a:solidFill>
                  <a:srgbClr val="005C84"/>
                </a:solidFill>
                <a:cs typeface="Arial"/>
              </a:rPr>
              <a:t> s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částkou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odvozenou</a:t>
            </a:r>
            <a:r>
              <a:rPr lang="en-US" dirty="0">
                <a:solidFill>
                  <a:srgbClr val="005C84"/>
                </a:solidFill>
                <a:cs typeface="Arial"/>
              </a:rPr>
              <a:t> od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počtu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bytů</a:t>
            </a:r>
            <a:r>
              <a:rPr lang="en-US" dirty="0">
                <a:solidFill>
                  <a:srgbClr val="005C84"/>
                </a:solidFill>
                <a:cs typeface="Arial"/>
              </a:rPr>
              <a:t>,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ve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kterých</a:t>
            </a:r>
            <a:r>
              <a:rPr lang="en-US" dirty="0">
                <a:solidFill>
                  <a:srgbClr val="005C84"/>
                </a:solidFill>
                <a:cs typeface="Arial"/>
              </a:rPr>
              <a:t> je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poskytováno</a:t>
            </a:r>
            <a:r>
              <a:rPr lang="en-US" dirty="0">
                <a:solidFill>
                  <a:srgbClr val="005C84"/>
                </a:solidFill>
                <a:cs typeface="Arial"/>
              </a:rPr>
              <a:t> </a:t>
            </a:r>
            <a:r>
              <a:rPr lang="en-US" dirty="0" err="1">
                <a:solidFill>
                  <a:srgbClr val="005C84"/>
                </a:solidFill>
                <a:cs typeface="Arial"/>
              </a:rPr>
              <a:t>opatření</a:t>
            </a:r>
            <a:endParaRPr lang="en-US" dirty="0">
              <a:solidFill>
                <a:srgbClr val="005C84"/>
              </a:solidFill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042252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PlaceHolder 1"/>
          <p:cNvSpPr>
            <a:spLocks noGrp="1"/>
          </p:cNvSpPr>
          <p:nvPr>
            <p:ph type="sldNum" idx="44"/>
          </p:nvPr>
        </p:nvSpPr>
        <p:spPr>
          <a:xfrm>
            <a:off x="1161000" y="6323400"/>
            <a:ext cx="400680" cy="26280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6E324BEF-FE0A-49E4-8D9E-1F6A121AE1A6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26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pic>
        <p:nvPicPr>
          <p:cNvPr id="298" name="Google Shape;218;p 2"/>
          <p:cNvPicPr/>
          <p:nvPr/>
        </p:nvPicPr>
        <p:blipFill>
          <a:blip r:embed="rId2"/>
          <a:srcRect l="22000" r="30514"/>
          <a:stretch/>
        </p:blipFill>
        <p:spPr>
          <a:xfrm>
            <a:off x="7307280" y="2520"/>
            <a:ext cx="4881960" cy="68500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9" name="Google Shape;219;p 2"/>
          <p:cNvSpPr/>
          <p:nvPr/>
        </p:nvSpPr>
        <p:spPr>
          <a:xfrm>
            <a:off x="358920" y="2122200"/>
            <a:ext cx="6882120" cy="82954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spcBef>
                <a:spcPts val="283"/>
              </a:spcBef>
              <a:spcAft>
                <a:spcPts val="283"/>
              </a:spcAft>
              <a:tabLst>
                <a:tab pos="0" algn="l"/>
              </a:tabLst>
            </a:pPr>
            <a:r>
              <a:rPr lang="cs-CZ" sz="4800" b="1" dirty="0">
                <a:solidFill>
                  <a:srgbClr val="EFE4D5"/>
                </a:solidFill>
                <a:latin typeface="Arial"/>
              </a:rPr>
              <a:t>Poskytování opatření</a:t>
            </a:r>
            <a:endParaRPr lang="cs-CZ" sz="4800" b="1" dirty="0">
              <a:solidFill>
                <a:srgbClr val="EFE4D5"/>
              </a:solidFill>
              <a:cs typeface="Arial"/>
            </a:endParaRPr>
          </a:p>
        </p:txBody>
      </p:sp>
      <p:cxnSp>
        <p:nvCxnSpPr>
          <p:cNvPr id="300" name="Google Shape;221;p 3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301" name="Google Shape;222;p 3"/>
          <p:cNvSpPr/>
          <p:nvPr/>
        </p:nvSpPr>
        <p:spPr>
          <a:xfrm>
            <a:off x="1256400" y="6212520"/>
            <a:ext cx="5176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302" name="Google Shape;223;p 3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3" name="Google Shape;231;p 3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4" name="Google Shape;232;p 3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183;p 2"/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306" name="Google Shape;185;p 2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307" name="Google Shape;186;p 2"/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8" name="Google Shape;187;p 2"/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" name="Google Shape;188;p 2"/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0" name="Google Shape;189;p 2"/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48DD78BE-F0DA-49A0-B6B3-9161F3C452C5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27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1" name="Google Shape;190;p 2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2" name="TextovéPole 2"/>
          <p:cNvSpPr/>
          <p:nvPr/>
        </p:nvSpPr>
        <p:spPr>
          <a:xfrm>
            <a:off x="329880" y="1116000"/>
            <a:ext cx="10768560" cy="168584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square" lIns="91440" tIns="45720" rIns="91440" bIns="45720" numCol="1" spcCol="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informování kraje/KMB o změnách v souvislosti s pověřením, příspěvky, bytem v evidenci, smlouvách, výškou nájmu</a:t>
            </a:r>
            <a:endParaRPr lang="cs-CZ" sz="2400" b="0" u="none" strike="noStrike" dirty="0">
              <a:solidFill>
                <a:srgbClr val="005A75"/>
              </a:solidFill>
              <a:effectLst/>
              <a:uFillTx/>
              <a:latin typeface="Arial"/>
              <a:ea typeface="Calibri"/>
              <a:cs typeface="Arial"/>
            </a:endParaRPr>
          </a:p>
          <a:p>
            <a:pPr marL="285750" indent="-28575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informování asistence při dlužném nájmu, škodách, stížnostech</a:t>
            </a:r>
            <a:endParaRPr lang="cs-CZ" sz="2400" b="0" u="none" strike="noStrike" dirty="0">
              <a:solidFill>
                <a:srgbClr val="005A75"/>
              </a:solidFill>
              <a:effectLst/>
              <a:uFillTx/>
              <a:latin typeface="Arial"/>
              <a:ea typeface="Calibri"/>
              <a:cs typeface="Arial"/>
            </a:endParaRPr>
          </a:p>
        </p:txBody>
      </p:sp>
      <p:sp>
        <p:nvSpPr>
          <p:cNvPr id="313" name="Google Shape;184;p 1"/>
          <p:cNvSpPr/>
          <p:nvPr/>
        </p:nvSpPr>
        <p:spPr>
          <a:xfrm>
            <a:off x="316800" y="367920"/>
            <a:ext cx="9061920" cy="51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s-CZ" sz="2800" b="1" dirty="0">
                <a:solidFill>
                  <a:srgbClr val="005A75"/>
                </a:solidFill>
                <a:latin typeface="Arial"/>
              </a:rPr>
              <a:t>Informační povinnosti</a:t>
            </a:r>
            <a:endParaRPr lang="cs-CZ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2" name="Google Shape;184;p 1">
            <a:extLst>
              <a:ext uri="{FF2B5EF4-FFF2-40B4-BE49-F238E27FC236}">
                <a16:creationId xmlns:a16="http://schemas.microsoft.com/office/drawing/2014/main" id="{72210312-3994-A33E-F415-171C1DA1EC66}"/>
              </a:ext>
            </a:extLst>
          </p:cNvPr>
          <p:cNvSpPr/>
          <p:nvPr/>
        </p:nvSpPr>
        <p:spPr>
          <a:xfrm>
            <a:off x="340800" y="3427920"/>
            <a:ext cx="11119920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cs-CZ" sz="2800" b="1" dirty="0">
                <a:solidFill>
                  <a:srgbClr val="005A75"/>
                </a:solidFill>
                <a:latin typeface="Arial"/>
              </a:rPr>
              <a:t>Povinnost svolat/účastnit se jednání při hrozbě ztráty bydlení</a:t>
            </a:r>
            <a:endParaRPr lang="cs-CZ" sz="2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8F028112-6626-B8B3-3689-D817ED694C44}"/>
              </a:ext>
            </a:extLst>
          </p:cNvPr>
          <p:cNvSpPr/>
          <p:nvPr/>
        </p:nvSpPr>
        <p:spPr>
          <a:xfrm>
            <a:off x="317880" y="4085999"/>
            <a:ext cx="10768560" cy="57785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wrap="square" lIns="91440" tIns="45720" rIns="91440" bIns="45720" numCol="1" spcCol="0" anchor="t">
            <a:spAutoFit/>
          </a:bodyPr>
          <a:lstStyle/>
          <a:p>
            <a:pPr marL="285750" indent="-28575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při hrozbě ztráty vyhovujícího bydlení</a:t>
            </a:r>
            <a:endParaRPr lang="en-US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FE3A9B5-E957-A5C1-2F97-4E734E3C10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183;p 2">
            <a:extLst>
              <a:ext uri="{FF2B5EF4-FFF2-40B4-BE49-F238E27FC236}">
                <a16:creationId xmlns:a16="http://schemas.microsoft.com/office/drawing/2014/main" id="{DA1A89EF-F5AA-9FE2-EDA3-2F62753C0946}"/>
              </a:ext>
            </a:extLst>
          </p:cNvPr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306" name="Google Shape;185;p 2">
            <a:extLst>
              <a:ext uri="{FF2B5EF4-FFF2-40B4-BE49-F238E27FC236}">
                <a16:creationId xmlns:a16="http://schemas.microsoft.com/office/drawing/2014/main" id="{2A55491F-4B84-BFC4-69E3-B17F9D736198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307" name="Google Shape;186;p 2">
            <a:extLst>
              <a:ext uri="{FF2B5EF4-FFF2-40B4-BE49-F238E27FC236}">
                <a16:creationId xmlns:a16="http://schemas.microsoft.com/office/drawing/2014/main" id="{18C3DEE9-1AC2-D28D-060C-AA4E2C82BE16}"/>
              </a:ext>
            </a:extLst>
          </p:cNvPr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08" name="Google Shape;187;p 2">
            <a:extLst>
              <a:ext uri="{FF2B5EF4-FFF2-40B4-BE49-F238E27FC236}">
                <a16:creationId xmlns:a16="http://schemas.microsoft.com/office/drawing/2014/main" id="{41A969B1-79FF-8357-5A8F-55A4CBF55794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09" name="Google Shape;188;p 2">
            <a:extLst>
              <a:ext uri="{FF2B5EF4-FFF2-40B4-BE49-F238E27FC236}">
                <a16:creationId xmlns:a16="http://schemas.microsoft.com/office/drawing/2014/main" id="{8E08D8E4-1284-235F-5D35-43086C3276F1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0" name="Google Shape;189;p 2">
            <a:extLst>
              <a:ext uri="{FF2B5EF4-FFF2-40B4-BE49-F238E27FC236}">
                <a16:creationId xmlns:a16="http://schemas.microsoft.com/office/drawing/2014/main" id="{21CCFDA3-31A9-B3FA-B7BC-479DD23AAE83}"/>
              </a:ext>
            </a:extLst>
          </p:cNvPr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48DD78BE-F0DA-49A0-B6B3-9161F3C452C5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28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1" name="Google Shape;190;p 2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F6DA2CA1-C34E-7A27-C08B-2C23F468715E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13" name="Google Shape;184;p 1">
            <a:extLst>
              <a:ext uri="{FF2B5EF4-FFF2-40B4-BE49-F238E27FC236}">
                <a16:creationId xmlns:a16="http://schemas.microsoft.com/office/drawing/2014/main" id="{436126A1-C94B-F6C0-1707-1A89E86DBF16}"/>
              </a:ext>
            </a:extLst>
          </p:cNvPr>
          <p:cNvSpPr/>
          <p:nvPr/>
        </p:nvSpPr>
        <p:spPr>
          <a:xfrm>
            <a:off x="334800" y="367920"/>
            <a:ext cx="10801920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cs-CZ" sz="2800" b="1" dirty="0">
                <a:solidFill>
                  <a:srgbClr val="005A75"/>
                </a:solidFill>
                <a:latin typeface="Arial"/>
              </a:rPr>
              <a:t>Další činnosti poskytovatele podle přílohy č. 7 zákona</a:t>
            </a:r>
            <a:endParaRPr lang="en-US" dirty="0"/>
          </a:p>
        </p:txBody>
      </p:sp>
      <p:sp>
        <p:nvSpPr>
          <p:cNvPr id="314" name="TextBox 310">
            <a:extLst>
              <a:ext uri="{FF2B5EF4-FFF2-40B4-BE49-F238E27FC236}">
                <a16:creationId xmlns:a16="http://schemas.microsoft.com/office/drawing/2014/main" id="{96D4D15E-9164-AF58-385A-E014F310499F}"/>
              </a:ext>
            </a:extLst>
          </p:cNvPr>
          <p:cNvSpPr/>
          <p:nvPr/>
        </p:nvSpPr>
        <p:spPr>
          <a:xfrm>
            <a:off x="377640" y="960000"/>
            <a:ext cx="11502000" cy="5175412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pPr marL="358775" lvl="1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 nápomoc vlastníkovi bytu přímo související s nájmem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výše nájemného</a:t>
            </a: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zálohy na služby a jejich vyúčtování</a:t>
            </a: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vyčíslení pohledávek a příprava splátkového kalendáře</a:t>
            </a: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postupy v případě porušování povinností nájemce</a:t>
            </a:r>
            <a:endParaRPr lang="cs-CZ" sz="2400" dirty="0">
              <a:solidFill>
                <a:srgbClr val="005A75"/>
              </a:solidFill>
              <a:latin typeface="Arial"/>
              <a:ea typeface="Calibri"/>
            </a:endParaRP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ukončení nájmu</a:t>
            </a: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pokračování nájemního vztahu</a:t>
            </a:r>
            <a:endParaRPr lang="cs-CZ" sz="2400" dirty="0">
              <a:solidFill>
                <a:srgbClr val="005A75"/>
              </a:solidFill>
              <a:latin typeface="Arial"/>
              <a:ea typeface="Calibri"/>
            </a:endParaRPr>
          </a:p>
          <a:p>
            <a:pPr marL="358775" lvl="1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 nápomoc související se škodami v bytě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sjednání pojištění a shromáždění podkladů pro uplatnění pojistného plnění</a:t>
            </a: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opravy bytu</a:t>
            </a:r>
          </a:p>
          <a:p>
            <a:pPr marL="358775" lvl="1" indent="-215900" defTabSz="9144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 nápomoc při řešení sousedských sporů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815975" lvl="2" indent="-215900">
              <a:buClr>
                <a:srgbClr val="000000"/>
              </a:buClr>
              <a:buSzPct val="45000"/>
              <a:buFont typeface="Wingdings" charset="2"/>
              <a:buChar char="§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příjem stížností, návrhy a realizace řešení </a:t>
            </a:r>
          </a:p>
          <a:p>
            <a:pPr marL="358775" lvl="1" indent="-215900"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 nápomoc při jednání s Úřadem práce</a:t>
            </a: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</a:rPr>
              <a:t> (podklady pro dávky, přímá platba dávek)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50000"/>
              </a:lnSpc>
            </a:pPr>
            <a:endParaRPr lang="cs-CZ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77513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Google Shape;183;p7"/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316" name="Google Shape;185;p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317" name="Google Shape;186;p7"/>
          <p:cNvSpPr/>
          <p:nvPr/>
        </p:nvSpPr>
        <p:spPr>
          <a:xfrm>
            <a:off x="1256400" y="6212520"/>
            <a:ext cx="813960" cy="2145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18" name="Google Shape;187;p7"/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19" name="Google Shape;188;p7"/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0" name="Google Shape;189;p7"/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40EEEABD-0F4A-45DD-8F4A-42944DFD5907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29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321" name="Google Shape;190;p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2" name="TextovéPole 1"/>
          <p:cNvSpPr/>
          <p:nvPr/>
        </p:nvSpPr>
        <p:spPr>
          <a:xfrm>
            <a:off x="236880" y="900000"/>
            <a:ext cx="5882760" cy="556237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komunikace s vlastníky - výběr způsobilých bytů</a:t>
            </a:r>
            <a:endParaRPr lang="cs-CZ" sz="2400" dirty="0">
              <a:solidFill>
                <a:srgbClr val="005A75"/>
              </a:solidFill>
              <a:latin typeface="Arial"/>
              <a:ea typeface="Calibri"/>
            </a:endParaRPr>
          </a:p>
          <a:p>
            <a:pPr marL="342900" indent="-3429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komunikace s nájemníkem – výběr vhodného bytu a zabydlení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342900" indent="-3429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průběžná komunikace s nájemníkem (předkládání vyúčtování, nastavení záloh, drobné opravy a údržba apod.)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342900" indent="-3429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monitoring plateb / dluhů a sousedských stížností a jejich řešení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50000"/>
              </a:lnSpc>
            </a:pPr>
            <a:endParaRPr lang="cs-CZ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323" name="Google Shape;184;p7"/>
          <p:cNvSpPr/>
          <p:nvPr/>
        </p:nvSpPr>
        <p:spPr>
          <a:xfrm>
            <a:off x="316800" y="259920"/>
            <a:ext cx="10842840" cy="5184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s-CZ" sz="2800" b="1" dirty="0">
                <a:solidFill>
                  <a:srgbClr val="005A75"/>
                </a:solidFill>
                <a:latin typeface="Arial"/>
                <a:cs typeface="Arial"/>
              </a:rPr>
              <a:t>Základní činnosti poskytovatele</a:t>
            </a:r>
            <a:endParaRPr lang="cs-CZ" sz="2800" b="1" u="none" strike="noStrike" dirty="0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</p:txBody>
      </p:sp>
      <p:sp>
        <p:nvSpPr>
          <p:cNvPr id="324" name="TextovéPole 1"/>
          <p:cNvSpPr/>
          <p:nvPr/>
        </p:nvSpPr>
        <p:spPr>
          <a:xfrm>
            <a:off x="6476400" y="899280"/>
            <a:ext cx="5728680" cy="390038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marL="342900" indent="-3429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dirty="0">
                <a:solidFill>
                  <a:srgbClr val="005A75"/>
                </a:solidFill>
                <a:latin typeface="Arial"/>
                <a:ea typeface="Calibri"/>
                <a:cs typeface="Arial"/>
              </a:rPr>
              <a:t>průběžná komunikace s vlastníkem</a:t>
            </a:r>
            <a:endParaRPr lang="en-US" dirty="0"/>
          </a:p>
          <a:p>
            <a:pPr marL="342900" indent="-3429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průběžná a včasná komunikace s poskytovateli asistence a s KMB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342900" indent="-3429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řešení škod na bytě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marL="342900" indent="-342900" defTabSz="914400">
              <a:lnSpc>
                <a:spcPct val="150000"/>
              </a:lnSpc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prodlužování / ukončování spolupráce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  <a:cs typeface="Arial"/>
            </a:endParaRPr>
          </a:p>
          <a:p>
            <a:pPr defTabSz="914400">
              <a:lnSpc>
                <a:spcPct val="150000"/>
              </a:lnSpc>
            </a:pPr>
            <a:endParaRPr lang="cs-CZ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</a:pPr>
            <a:r>
              <a:rPr lang="cs-CZ" sz="24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+ administrativa, management, ...</a:t>
            </a:r>
            <a:endParaRPr lang="cs-CZ" sz="24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182;p 1"/>
          <p:cNvPicPr/>
          <p:nvPr/>
        </p:nvPicPr>
        <p:blipFill>
          <a:blip r:embed="rId3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86" name="Google Shape;183;p 1"/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87" name="Google Shape;185;p 1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88" name="Google Shape;186;p 1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89" name="Google Shape;187;p 1"/>
          <p:cNvPicPr/>
          <p:nvPr/>
        </p:nvPicPr>
        <p:blipFill>
          <a:blip r:embed="rId4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90" name="Google Shape;188;p 1"/>
          <p:cNvPicPr/>
          <p:nvPr/>
        </p:nvPicPr>
        <p:blipFill>
          <a:blip r:embed="rId5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1" name="Google Shape;189;p 1"/>
          <p:cNvSpPr/>
          <p:nvPr/>
        </p:nvSpPr>
        <p:spPr>
          <a:xfrm>
            <a:off x="1189080" y="634320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B53EB946-20FE-46D9-A321-97164F6DA6C8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3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2" name="Google Shape;190;p 1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93" name="Google Shape;380;p 2"/>
          <p:cNvSpPr/>
          <p:nvPr/>
        </p:nvSpPr>
        <p:spPr>
          <a:xfrm>
            <a:off x="357480" y="317880"/>
            <a:ext cx="909036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Postavení poskytovatelů bydlení s garancí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94" name="Picture 95"/>
          <p:cNvPicPr/>
          <p:nvPr/>
        </p:nvPicPr>
        <p:blipFill>
          <a:blip r:embed="rId7"/>
          <a:srcRect b="3923"/>
          <a:stretch/>
        </p:blipFill>
        <p:spPr>
          <a:xfrm>
            <a:off x="360000" y="1080000"/>
            <a:ext cx="8758440" cy="477252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83;p7"/>
          <p:cNvSpPr/>
          <p:nvPr/>
        </p:nvSpPr>
        <p:spPr>
          <a:xfrm>
            <a:off x="0" y="5866200"/>
            <a:ext cx="12191400" cy="9910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124" name="Google Shape;185;p7"/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125" name="Google Shape;186;p7"/>
          <p:cNvSpPr/>
          <p:nvPr/>
        </p:nvSpPr>
        <p:spPr>
          <a:xfrm>
            <a:off x="1256400" y="6212520"/>
            <a:ext cx="813960" cy="2120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6" name="Google Shape;187;p7"/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27" name="Google Shape;188;p7"/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8" name="Google Shape;189;p7"/>
          <p:cNvSpPr/>
          <p:nvPr/>
        </p:nvSpPr>
        <p:spPr>
          <a:xfrm>
            <a:off x="1189080" y="634320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9CCF4CB6-7CEB-421D-93A9-138C15D896FB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30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9" name="Google Shape;190;p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0" name="Google Shape;184;p7"/>
          <p:cNvSpPr/>
          <p:nvPr/>
        </p:nvSpPr>
        <p:spPr>
          <a:xfrm>
            <a:off x="335880" y="367920"/>
            <a:ext cx="348048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Calibri"/>
              </a:rPr>
              <a:t>Rok 2026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1" name="Google Shape;182;p7" descr="A black background with red lines&#10;&#10;AI-generated content may be incorrect."/>
          <p:cNvPicPr/>
          <p:nvPr/>
        </p:nvPicPr>
        <p:blipFill>
          <a:blip r:embed="rId6"/>
          <a:stretch/>
        </p:blipFill>
        <p:spPr>
          <a:xfrm>
            <a:off x="9379080" y="0"/>
            <a:ext cx="2812320" cy="68572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2" name="Picture 3"/>
          <p:cNvPicPr/>
          <p:nvPr/>
        </p:nvPicPr>
        <p:blipFill>
          <a:blip r:embed="rId7"/>
          <a:stretch/>
        </p:blipFill>
        <p:spPr>
          <a:xfrm>
            <a:off x="3800880" y="-19440"/>
            <a:ext cx="8393040" cy="58820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33" name="TextBox 6"/>
          <p:cNvSpPr/>
          <p:nvPr/>
        </p:nvSpPr>
        <p:spPr>
          <a:xfrm>
            <a:off x="355320" y="1369080"/>
            <a:ext cx="3137760" cy="2772720"/>
          </a:xfrm>
          <a:prstGeom prst="rect">
            <a:avLst/>
          </a:prstGeom>
          <a:noFill/>
          <a:ln w="12700">
            <a:solidFill>
              <a:srgbClr val="FF0000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horzOverflow="overflow" lIns="90000" tIns="45000" rIns="90000" bIns="45000" numCol="1" spcCol="0" anchor="t">
            <a:spAutoFit/>
          </a:bodyPr>
          <a:lstStyle/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Účinnost zákona od 1. 1. 2026, ale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posuzování potřebnosti domácností od 1. 7. 2026 (ÚP začne posuzovat příjmy žadatelů)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lang="en-US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tzn. výhled začátku poskytování opatření od 1. 9. 2026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</a:pPr>
            <a:endParaRPr lang="cs-CZ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5" name="Google Shape;89;p 1"/>
          <p:cNvPicPr/>
          <p:nvPr/>
        </p:nvPicPr>
        <p:blipFill>
          <a:blip r:embed="rId3"/>
          <a:stretch/>
        </p:blipFill>
        <p:spPr>
          <a:xfrm>
            <a:off x="7734240" y="0"/>
            <a:ext cx="4455360" cy="6855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6" name="Google Shape;90;p 1"/>
          <p:cNvPicPr/>
          <p:nvPr/>
        </p:nvPicPr>
        <p:blipFill>
          <a:blip r:embed="rId4"/>
          <a:stretch/>
        </p:blipFill>
        <p:spPr>
          <a:xfrm>
            <a:off x="655200" y="6105240"/>
            <a:ext cx="1352160" cy="285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7" name="Google Shape;91;p 1"/>
          <p:cNvPicPr/>
          <p:nvPr/>
        </p:nvPicPr>
        <p:blipFill>
          <a:blip r:embed="rId5"/>
          <a:stretch/>
        </p:blipFill>
        <p:spPr>
          <a:xfrm>
            <a:off x="653760" y="693000"/>
            <a:ext cx="2407320" cy="71172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328" name="Google Shape;92;p 1"/>
          <p:cNvPicPr/>
          <p:nvPr/>
        </p:nvPicPr>
        <p:blipFill>
          <a:blip r:embed="rId6"/>
          <a:stretch/>
        </p:blipFill>
        <p:spPr>
          <a:xfrm>
            <a:off x="5181480" y="0"/>
            <a:ext cx="7007760" cy="685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329" name="Google Shape;93;p 1"/>
          <p:cNvSpPr/>
          <p:nvPr/>
        </p:nvSpPr>
        <p:spPr>
          <a:xfrm>
            <a:off x="563040" y="1942200"/>
            <a:ext cx="4618080" cy="1551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tabLst>
                <a:tab pos="0" algn="l"/>
              </a:tabLst>
            </a:pPr>
            <a:r>
              <a:rPr lang="cs-CZ" sz="36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Více informací:</a:t>
            </a:r>
            <a:endParaRPr lang="cs-CZ" sz="36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spcBef>
                <a:spcPts val="283"/>
              </a:spcBef>
              <a:spcAft>
                <a:spcPts val="283"/>
              </a:spcAft>
              <a:tabLst>
                <a:tab pos="0" algn="l"/>
              </a:tabLst>
            </a:pPr>
            <a:r>
              <a:rPr lang="cs-CZ" sz="1800" b="1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  <a:hlinkClick r:id="rId7"/>
              </a:rPr>
              <a:t>https://mmr.gov.cz/cs/microsites/bydleni-pro-zivot/menime-pravidla-hry/zakon-o-podpore-bydleni</a:t>
            </a:r>
            <a:r>
              <a:rPr lang="cs-CZ" sz="1800" b="1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1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cxnSp>
        <p:nvCxnSpPr>
          <p:cNvPr id="330" name="Google Shape;94;p 1"/>
          <p:cNvCxnSpPr/>
          <p:nvPr/>
        </p:nvCxnSpPr>
        <p:spPr>
          <a:xfrm>
            <a:off x="653760" y="5097960"/>
            <a:ext cx="3648600" cy="2520"/>
          </a:xfrm>
          <a:prstGeom prst="straightConnector1">
            <a:avLst/>
          </a:prstGeom>
          <a:ln w="9360">
            <a:solidFill>
              <a:srgbClr val="EFE4D5"/>
            </a:solidFill>
            <a:miter/>
          </a:ln>
        </p:spPr>
      </p:cxnSp>
      <p:pic>
        <p:nvPicPr>
          <p:cNvPr id="331" name="Google Shape;99;p 1" descr="Obsah obrázku text, Písmo, Grafika, symbol&#10;&#10;Popis byl vytvořen automaticky"/>
          <p:cNvPicPr/>
          <p:nvPr/>
        </p:nvPicPr>
        <p:blipFill>
          <a:blip r:embed="rId8"/>
          <a:stretch/>
        </p:blipFill>
        <p:spPr>
          <a:xfrm>
            <a:off x="2178360" y="6075360"/>
            <a:ext cx="1227240" cy="3153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83;p 3"/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136" name="Google Shape;185;p 3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37" name="Google Shape;186;p 3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38" name="Google Shape;187;p 3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39" name="Google Shape;188;p 3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0" name="Google Shape;189;p 3"/>
          <p:cNvSpPr/>
          <p:nvPr/>
        </p:nvSpPr>
        <p:spPr>
          <a:xfrm>
            <a:off x="1189080" y="634320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6FC8B3DC-416C-4F79-8214-24D8A5CCB8D7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32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1" name="Google Shape;190;p 3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2" name="Google Shape;380;p 5"/>
          <p:cNvSpPr/>
          <p:nvPr/>
        </p:nvSpPr>
        <p:spPr>
          <a:xfrm>
            <a:off x="537480" y="191880"/>
            <a:ext cx="10578240" cy="517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Otázky do diskuze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43" name="TextBox 142"/>
          <p:cNvSpPr txBox="1"/>
          <p:nvPr/>
        </p:nvSpPr>
        <p:spPr>
          <a:xfrm>
            <a:off x="334920" y="715800"/>
            <a:ext cx="11833080" cy="5112190"/>
          </a:xfrm>
          <a:prstGeom prst="rect">
            <a:avLst/>
          </a:prstGeom>
          <a:noFill/>
          <a:ln w="0">
            <a:noFill/>
          </a:ln>
        </p:spPr>
        <p:txBody>
          <a:bodyPr wrap="square" lIns="90000" tIns="45000" rIns="90000" bIns="45000" anchor="t">
            <a:spAutoFit/>
          </a:bodyPr>
          <a:lstStyle/>
          <a:p>
            <a:pPr marL="215900" indent="-2159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0360" algn="l"/>
              </a:tabLst>
            </a:pPr>
            <a:r>
              <a:rPr lang="cs-CZ" sz="2000" dirty="0">
                <a:solidFill>
                  <a:srgbClr val="005A75"/>
                </a:solidFill>
                <a:latin typeface="Arial"/>
                <a:cs typeface="Arial"/>
              </a:rPr>
              <a:t>Poskytujete v současné době obdobné činnosti, jako jsou ty definované zákonem? Jaké?</a:t>
            </a:r>
            <a:endParaRPr lang="cs-CZ" sz="2000" dirty="0">
              <a:solidFill>
                <a:srgbClr val="005A75"/>
              </a:solidFill>
              <a:latin typeface="Arial"/>
            </a:endParaRPr>
          </a:p>
          <a:p>
            <a:pPr marL="215900" indent="-2159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0360" algn="l"/>
              </a:tabLst>
            </a:pPr>
            <a:r>
              <a:rPr lang="cs-CZ" sz="2000" dirty="0">
                <a:solidFill>
                  <a:srgbClr val="005A75"/>
                </a:solidFill>
                <a:latin typeface="Arial"/>
                <a:cs typeface="Arial"/>
              </a:rPr>
              <a:t>Jak uvažujete o poskytování bytových opatření podle zákona?</a:t>
            </a:r>
          </a:p>
          <a:p>
            <a:pPr marL="673100" lvl="1" indent="-215900">
              <a:lnSpc>
                <a:spcPct val="150000"/>
              </a:lnSpc>
              <a:buClr>
                <a:srgbClr val="000000"/>
              </a:buClr>
              <a:buSzPct val="45000"/>
              <a:buFont typeface="Courier New" charset="2"/>
              <a:buChar char="o"/>
              <a:tabLst>
                <a:tab pos="450360" algn="l"/>
              </a:tabLst>
            </a:pPr>
            <a:r>
              <a:rPr lang="cs-CZ" sz="2000" dirty="0">
                <a:solidFill>
                  <a:srgbClr val="005A75"/>
                </a:solidFill>
                <a:latin typeface="Arial"/>
                <a:cs typeface="Arial"/>
              </a:rPr>
              <a:t>Uvažujete o poskytování bydlení s ručením? Podnájemního bydlení? Podporovaného obecního bydlení? Nebo kombinaci?</a:t>
            </a:r>
            <a:endParaRPr lang="cs-CZ" sz="2000" dirty="0">
              <a:solidFill>
                <a:srgbClr val="005A75"/>
              </a:solidFill>
              <a:latin typeface="Arial"/>
            </a:endParaRPr>
          </a:p>
          <a:p>
            <a:pPr marL="673100" lvl="1" indent="-215900">
              <a:lnSpc>
                <a:spcPct val="150000"/>
              </a:lnSpc>
              <a:buClr>
                <a:srgbClr val="000000"/>
              </a:buClr>
              <a:buSzPct val="45000"/>
              <a:buFont typeface="Courier New" charset="2"/>
              <a:buChar char="o"/>
              <a:tabLst>
                <a:tab pos="450360" algn="l"/>
              </a:tabLst>
            </a:pPr>
            <a:r>
              <a:rPr lang="cs-CZ" sz="2000" dirty="0">
                <a:solidFill>
                  <a:srgbClr val="005A75"/>
                </a:solidFill>
                <a:latin typeface="Arial"/>
              </a:rPr>
              <a:t>V jaké struktuře o poskytování bytových podpůrných opatření uvažujete? (v rámci úřadu, příspěvková organizace, …) </a:t>
            </a:r>
            <a:endParaRPr lang="en-US" sz="2000">
              <a:solidFill>
                <a:srgbClr val="000000"/>
              </a:solidFill>
              <a:latin typeface="Arial"/>
              <a:cs typeface="Arial"/>
            </a:endParaRPr>
          </a:p>
          <a:p>
            <a:pPr marL="673100" lvl="1" indent="-215900">
              <a:lnSpc>
                <a:spcPct val="150000"/>
              </a:lnSpc>
              <a:buClr>
                <a:srgbClr val="000000"/>
              </a:buClr>
              <a:buSzPct val="45000"/>
              <a:buFont typeface="Courier New" charset="2"/>
              <a:buChar char="o"/>
              <a:tabLst>
                <a:tab pos="450360" algn="l"/>
              </a:tabLst>
            </a:pPr>
            <a:r>
              <a:rPr lang="cs-CZ" sz="2000" dirty="0">
                <a:solidFill>
                  <a:srgbClr val="005A75"/>
                </a:solidFill>
                <a:latin typeface="Arial"/>
              </a:rPr>
              <a:t>Plánujete pokračovat ve stávajících mechanismech, nebo budete něco měnit? Co? Proč?</a:t>
            </a:r>
            <a:endParaRPr lang="en-US" sz="2000">
              <a:cs typeface="Arial"/>
            </a:endParaRPr>
          </a:p>
          <a:p>
            <a:pPr marL="215900" indent="-2159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0360" algn="l"/>
              </a:tabLst>
            </a:pP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</a:rPr>
              <a:t>Uvažujete také o poskytování asistence? Popřípadě, uvažuje Vaše obec o poskytování asistence v rámci jiného odboru/organizace? </a:t>
            </a:r>
            <a:endParaRPr lang="cs-CZ" sz="2000" b="0" u="none" strike="noStrike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0360" algn="l"/>
              </a:tabLst>
            </a:pP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</a:rPr>
              <a:t>Jak uvažujete o </a:t>
            </a:r>
            <a:r>
              <a:rPr lang="cs-CZ" sz="2000" dirty="0">
                <a:solidFill>
                  <a:srgbClr val="005A75"/>
                </a:solidFill>
                <a:latin typeface="Arial"/>
              </a:rPr>
              <a:t>finančním a personálním</a:t>
            </a: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</a:rPr>
              <a:t> zajištění poskytování opatření? </a:t>
            </a:r>
            <a:endParaRPr lang="cs-CZ" sz="2000" b="0" u="none" strike="noStrike" dirty="0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  <a:p>
            <a:pPr marL="215900" indent="-2159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450360" algn="l"/>
              </a:tabLst>
            </a:pPr>
            <a:r>
              <a:rPr lang="cs-CZ" sz="2000" b="0" u="none" strike="noStrike" dirty="0">
                <a:solidFill>
                  <a:srgbClr val="005A75"/>
                </a:solidFill>
                <a:effectLst/>
                <a:uFillTx/>
                <a:latin typeface="Arial"/>
              </a:rPr>
              <a:t>O jakých cílových skupinách uvažujete?</a:t>
            </a:r>
            <a:r>
              <a:rPr lang="cs-CZ" sz="2000" dirty="0">
                <a:solidFill>
                  <a:srgbClr val="005A75"/>
                </a:solidFill>
                <a:latin typeface="Arial"/>
              </a:rPr>
              <a:t> Proč?</a:t>
            </a:r>
            <a:endParaRPr lang="cs-CZ" sz="2000" b="0" u="none" strike="noStrike" dirty="0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A293A16-66F7-FB5E-EBD0-1B415C17333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379;p17">
            <a:extLst>
              <a:ext uri="{FF2B5EF4-FFF2-40B4-BE49-F238E27FC236}">
                <a16:creationId xmlns:a16="http://schemas.microsoft.com/office/drawing/2014/main" id="{5F97DCAD-C676-30EB-F938-4A98604DA2C1}"/>
              </a:ext>
            </a:extLst>
          </p:cNvPr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89" name="Google Shape;380;p17">
            <a:extLst>
              <a:ext uri="{FF2B5EF4-FFF2-40B4-BE49-F238E27FC236}">
                <a16:creationId xmlns:a16="http://schemas.microsoft.com/office/drawing/2014/main" id="{89F29140-5BC9-50FD-3149-C4B978C3AF37}"/>
              </a:ext>
            </a:extLst>
          </p:cNvPr>
          <p:cNvSpPr/>
          <p:nvPr/>
        </p:nvSpPr>
        <p:spPr>
          <a:xfrm>
            <a:off x="624840" y="305640"/>
            <a:ext cx="820116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r>
              <a:rPr lang="cs-CZ" sz="2800" b="1" dirty="0">
                <a:solidFill>
                  <a:srgbClr val="005A75"/>
                </a:solidFill>
                <a:latin typeface="Arial"/>
              </a:rPr>
              <a:t>Roční výše příspěvků na správu - příklady</a:t>
            </a:r>
            <a:endParaRPr lang="cs-CZ" sz="2800" dirty="0">
              <a:solidFill>
                <a:srgbClr val="000000"/>
              </a:solidFill>
              <a:latin typeface="Arial"/>
            </a:endParaRPr>
          </a:p>
          <a:p>
            <a:endParaRPr lang="cs-CZ" sz="2800" b="1" u="none" strike="noStrike" dirty="0">
              <a:solidFill>
                <a:srgbClr val="005A75"/>
              </a:solidFill>
              <a:effectLst/>
              <a:uFillTx/>
              <a:latin typeface="Arial"/>
              <a:cs typeface="Arial"/>
            </a:endParaRPr>
          </a:p>
        </p:txBody>
      </p:sp>
      <p:cxnSp>
        <p:nvCxnSpPr>
          <p:cNvPr id="290" name="Google Shape;381;p17">
            <a:extLst>
              <a:ext uri="{FF2B5EF4-FFF2-40B4-BE49-F238E27FC236}">
                <a16:creationId xmlns:a16="http://schemas.microsoft.com/office/drawing/2014/main" id="{5CA19B62-2927-89E8-0926-99BCCC37DB62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91" name="Google Shape;382;p17">
            <a:extLst>
              <a:ext uri="{FF2B5EF4-FFF2-40B4-BE49-F238E27FC236}">
                <a16:creationId xmlns:a16="http://schemas.microsoft.com/office/drawing/2014/main" id="{9C24E65E-7D74-0E87-71DC-B333A86B66F4}"/>
              </a:ext>
            </a:extLst>
          </p:cNvPr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oogle Shape;383;p17">
            <a:extLst>
              <a:ext uri="{FF2B5EF4-FFF2-40B4-BE49-F238E27FC236}">
                <a16:creationId xmlns:a16="http://schemas.microsoft.com/office/drawing/2014/main" id="{C5EB2B8A-3545-9F1B-2FE3-EEFB301183E1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Google Shape;384;p17">
            <a:extLst>
              <a:ext uri="{FF2B5EF4-FFF2-40B4-BE49-F238E27FC236}">
                <a16:creationId xmlns:a16="http://schemas.microsoft.com/office/drawing/2014/main" id="{CBCE598A-1EF4-8406-C34F-8B9C6B5D2C8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Google Shape;385;p17">
            <a:extLst>
              <a:ext uri="{FF2B5EF4-FFF2-40B4-BE49-F238E27FC236}">
                <a16:creationId xmlns:a16="http://schemas.microsoft.com/office/drawing/2014/main" id="{40EC672E-70FE-7922-65B8-6F03BCF0527B}"/>
              </a:ext>
            </a:extLst>
          </p:cNvPr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908513F-833A-4DA2-991A-F1188BD31274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33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5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48DA78A7-D721-3F23-A1BE-EF12808F0D51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6" name="TextBox 281">
            <a:extLst>
              <a:ext uri="{FF2B5EF4-FFF2-40B4-BE49-F238E27FC236}">
                <a16:creationId xmlns:a16="http://schemas.microsoft.com/office/drawing/2014/main" id="{6D56855D-B1F0-1742-9CFD-D24D34C4B948}"/>
              </a:ext>
            </a:extLst>
          </p:cNvPr>
          <p:cNvSpPr/>
          <p:nvPr/>
        </p:nvSpPr>
        <p:spPr>
          <a:xfrm>
            <a:off x="720000" y="1260000"/>
            <a:ext cx="953964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/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FD2C3D6-FF8F-DC38-2E86-43E54C8FB4D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3762633"/>
              </p:ext>
            </p:extLst>
          </p:nvPr>
        </p:nvGraphicFramePr>
        <p:xfrm>
          <a:off x="861300" y="1403842"/>
          <a:ext cx="9677400" cy="32823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23950">
                  <a:extLst>
                    <a:ext uri="{9D8B030D-6E8A-4147-A177-3AD203B41FA5}">
                      <a16:colId xmlns:a16="http://schemas.microsoft.com/office/drawing/2014/main" val="4189262717"/>
                    </a:ext>
                  </a:extLst>
                </a:gridCol>
                <a:gridCol w="1438275">
                  <a:extLst>
                    <a:ext uri="{9D8B030D-6E8A-4147-A177-3AD203B41FA5}">
                      <a16:colId xmlns:a16="http://schemas.microsoft.com/office/drawing/2014/main" val="3613508450"/>
                    </a:ext>
                  </a:extLst>
                </a:gridCol>
                <a:gridCol w="1438275">
                  <a:extLst>
                    <a:ext uri="{9D8B030D-6E8A-4147-A177-3AD203B41FA5}">
                      <a16:colId xmlns:a16="http://schemas.microsoft.com/office/drawing/2014/main" val="1809478375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862599445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588479909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699115633"/>
                    </a:ext>
                  </a:extLst>
                </a:gridCol>
                <a:gridCol w="1352550">
                  <a:extLst>
                    <a:ext uri="{9D8B030D-6E8A-4147-A177-3AD203B41FA5}">
                      <a16:colId xmlns:a16="http://schemas.microsoft.com/office/drawing/2014/main" val="35323914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počet bytů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roční příspěvek na správu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82008"/>
                  </a:ext>
                </a:extLst>
              </a:tr>
              <a:tr h="1343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 na správu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bonifikace 20 % (zranitelnost domácnosti)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navýšení („náborový příspěvek“) </a:t>
                      </a:r>
                      <a:r>
                        <a:rPr lang="cs-CZ" sz="1500" dirty="0" err="1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Praha_Brno</a:t>
                      </a:r>
                      <a:endParaRPr lang="cs-CZ" dirty="0" err="1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navýšení („náborový příspěvek“) SO ORP mimo Brno</a:t>
                      </a:r>
                      <a:endParaRPr lang="cs-CZ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 na správu </a:t>
                      </a:r>
                      <a:r>
                        <a:rPr lang="cs-CZ" sz="1500" b="1" dirty="0" err="1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Praha_Brno</a:t>
                      </a:r>
                      <a:endParaRPr lang="cs-CZ" dirty="0" err="1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 na správu SO ORP mimo Brno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72762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65 000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220 000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185 000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1182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200 000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200 000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130 000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370 000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47941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300 000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300 000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195 000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660 000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555 000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4373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400 000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400 000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260 000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03088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780 000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156 000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1 200 000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2 136 000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1 716 000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58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24528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9FE1424-0223-E0A7-1E30-D78D3C5BA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379;p17">
            <a:extLst>
              <a:ext uri="{FF2B5EF4-FFF2-40B4-BE49-F238E27FC236}">
                <a16:creationId xmlns:a16="http://schemas.microsoft.com/office/drawing/2014/main" id="{59977776-BAAB-2BDE-F47C-CF43971EB046}"/>
              </a:ext>
            </a:extLst>
          </p:cNvPr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89" name="Google Shape;380;p17">
            <a:extLst>
              <a:ext uri="{FF2B5EF4-FFF2-40B4-BE49-F238E27FC236}">
                <a16:creationId xmlns:a16="http://schemas.microsoft.com/office/drawing/2014/main" id="{07C93861-DC7B-9483-0024-7309A3D32171}"/>
              </a:ext>
            </a:extLst>
          </p:cNvPr>
          <p:cNvSpPr/>
          <p:nvPr/>
        </p:nvSpPr>
        <p:spPr>
          <a:xfrm>
            <a:off x="204840" y="197640"/>
            <a:ext cx="11729160" cy="475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cs-CZ" sz="2500" b="1" dirty="0">
                <a:solidFill>
                  <a:srgbClr val="005A75"/>
                </a:solidFill>
                <a:latin typeface="Arial"/>
              </a:rPr>
              <a:t>Roční výše příspěvků na poskytování opatření ("garanční fond") - příklady</a:t>
            </a:r>
            <a:endParaRPr lang="cs-CZ" sz="2500" dirty="0">
              <a:solidFill>
                <a:srgbClr val="000000"/>
              </a:solidFill>
              <a:latin typeface="Arial"/>
            </a:endParaRPr>
          </a:p>
        </p:txBody>
      </p:sp>
      <p:cxnSp>
        <p:nvCxnSpPr>
          <p:cNvPr id="290" name="Google Shape;381;p17">
            <a:extLst>
              <a:ext uri="{FF2B5EF4-FFF2-40B4-BE49-F238E27FC236}">
                <a16:creationId xmlns:a16="http://schemas.microsoft.com/office/drawing/2014/main" id="{752BA8FE-B781-0D75-CDD6-6F834C101A53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91" name="Google Shape;382;p17">
            <a:extLst>
              <a:ext uri="{FF2B5EF4-FFF2-40B4-BE49-F238E27FC236}">
                <a16:creationId xmlns:a16="http://schemas.microsoft.com/office/drawing/2014/main" id="{32C07FBA-971D-A445-44B5-52564D8110C2}"/>
              </a:ext>
            </a:extLst>
          </p:cNvPr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oogle Shape;383;p17">
            <a:extLst>
              <a:ext uri="{FF2B5EF4-FFF2-40B4-BE49-F238E27FC236}">
                <a16:creationId xmlns:a16="http://schemas.microsoft.com/office/drawing/2014/main" id="{A48CEE4B-9043-55EC-8D83-D0C5393D6155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Google Shape;384;p17">
            <a:extLst>
              <a:ext uri="{FF2B5EF4-FFF2-40B4-BE49-F238E27FC236}">
                <a16:creationId xmlns:a16="http://schemas.microsoft.com/office/drawing/2014/main" id="{75F3864A-1C91-89BB-E8E6-61B1C597AE7F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Google Shape;385;p17">
            <a:extLst>
              <a:ext uri="{FF2B5EF4-FFF2-40B4-BE49-F238E27FC236}">
                <a16:creationId xmlns:a16="http://schemas.microsoft.com/office/drawing/2014/main" id="{926F666B-9D65-DA8B-B4C7-F1C8253E7BC6}"/>
              </a:ext>
            </a:extLst>
          </p:cNvPr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908513F-833A-4DA2-991A-F1188BD31274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34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5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1E3D506B-94CD-281B-F53D-B8BF4D9BD9CC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6" name="TextBox 281">
            <a:extLst>
              <a:ext uri="{FF2B5EF4-FFF2-40B4-BE49-F238E27FC236}">
                <a16:creationId xmlns:a16="http://schemas.microsoft.com/office/drawing/2014/main" id="{07146283-7C4D-D9F7-8466-1CE146B9E706}"/>
              </a:ext>
            </a:extLst>
          </p:cNvPr>
          <p:cNvSpPr/>
          <p:nvPr/>
        </p:nvSpPr>
        <p:spPr>
          <a:xfrm>
            <a:off x="720000" y="1260000"/>
            <a:ext cx="953964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/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D9F1AE0-1A9C-D883-30FA-ABA63292CF2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3608455"/>
              </p:ext>
            </p:extLst>
          </p:nvPr>
        </p:nvGraphicFramePr>
        <p:xfrm>
          <a:off x="336000" y="1176000"/>
          <a:ext cx="10904503" cy="3940743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453933">
                  <a:extLst>
                    <a:ext uri="{9D8B030D-6E8A-4147-A177-3AD203B41FA5}">
                      <a16:colId xmlns:a16="http://schemas.microsoft.com/office/drawing/2014/main" val="3377708183"/>
                    </a:ext>
                  </a:extLst>
                </a:gridCol>
                <a:gridCol w="1496076">
                  <a:extLst>
                    <a:ext uri="{9D8B030D-6E8A-4147-A177-3AD203B41FA5}">
                      <a16:colId xmlns:a16="http://schemas.microsoft.com/office/drawing/2014/main" val="3929975194"/>
                    </a:ext>
                  </a:extLst>
                </a:gridCol>
                <a:gridCol w="1496076">
                  <a:extLst>
                    <a:ext uri="{9D8B030D-6E8A-4147-A177-3AD203B41FA5}">
                      <a16:colId xmlns:a16="http://schemas.microsoft.com/office/drawing/2014/main" val="1410036268"/>
                    </a:ext>
                  </a:extLst>
                </a:gridCol>
                <a:gridCol w="1401255">
                  <a:extLst>
                    <a:ext uri="{9D8B030D-6E8A-4147-A177-3AD203B41FA5}">
                      <a16:colId xmlns:a16="http://schemas.microsoft.com/office/drawing/2014/main" val="384011813"/>
                    </a:ext>
                  </a:extLst>
                </a:gridCol>
                <a:gridCol w="1685721">
                  <a:extLst>
                    <a:ext uri="{9D8B030D-6E8A-4147-A177-3AD203B41FA5}">
                      <a16:colId xmlns:a16="http://schemas.microsoft.com/office/drawing/2014/main" val="963513934"/>
                    </a:ext>
                  </a:extLst>
                </a:gridCol>
                <a:gridCol w="1685721">
                  <a:extLst>
                    <a:ext uri="{9D8B030D-6E8A-4147-A177-3AD203B41FA5}">
                      <a16:colId xmlns:a16="http://schemas.microsoft.com/office/drawing/2014/main" val="1862706005"/>
                    </a:ext>
                  </a:extLst>
                </a:gridCol>
                <a:gridCol w="1685721">
                  <a:extLst>
                    <a:ext uri="{9D8B030D-6E8A-4147-A177-3AD203B41FA5}">
                      <a16:colId xmlns:a16="http://schemas.microsoft.com/office/drawing/2014/main" val="442929575"/>
                    </a:ext>
                  </a:extLst>
                </a:gridCol>
              </a:tblGrid>
              <a:tr h="389744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počet bytů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roční příspěvek na poskytování opatření („garanční fond“)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3049277"/>
                  </a:ext>
                </a:extLst>
              </a:tr>
              <a:tr h="1602279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 </a:t>
                      </a:r>
                      <a:r>
                        <a:rPr lang="cs-CZ" sz="1500" err="1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Praha_Brno</a:t>
                      </a:r>
                      <a:endParaRPr lang="cs-CZ" err="1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bonifikace 20 % (zranitelnost </a:t>
                      </a:r>
                      <a:endParaRPr lang="cs-CZ" dirty="0"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domácnosti)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 err="1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Praha_Brno</a:t>
                      </a: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 </a:t>
                      </a:r>
                      <a:endParaRPr lang="cs-CZ" dirty="0"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dohromady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 SO ORP mimo Brno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bonifikace 20  % (zranitelnost </a:t>
                      </a:r>
                      <a:endParaRPr lang="cs-CZ" dirty="0"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domácnosti)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SO ORP mimo Brno </a:t>
                      </a:r>
                      <a:endParaRPr lang="cs-CZ" dirty="0"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dohromady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57222247"/>
                  </a:ext>
                </a:extLst>
              </a:tr>
              <a:tr h="389744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210 000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252 000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216 000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99641275"/>
                  </a:ext>
                </a:extLst>
              </a:tr>
              <a:tr h="389744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420 000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504 000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360 000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432 000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96915789"/>
                  </a:ext>
                </a:extLst>
              </a:tr>
              <a:tr h="389744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630 000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126 000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756 000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648 000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31904558"/>
                  </a:ext>
                </a:extLst>
              </a:tr>
              <a:tr h="389744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840 000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168 000Kč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1 008 000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720 000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144 000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864 000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85530831"/>
                  </a:ext>
                </a:extLst>
              </a:tr>
              <a:tr h="389744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2 520 000 Kč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504 000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3 024 000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2 160 000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432 000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2 592 000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28376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06557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28052E4-8C7A-9DBC-E1F9-93216E15227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379;p17">
            <a:extLst>
              <a:ext uri="{FF2B5EF4-FFF2-40B4-BE49-F238E27FC236}">
                <a16:creationId xmlns:a16="http://schemas.microsoft.com/office/drawing/2014/main" id="{4A066D78-3AD7-3901-C113-9C7CA31B8D63}"/>
              </a:ext>
            </a:extLst>
          </p:cNvPr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89" name="Google Shape;380;p17">
            <a:extLst>
              <a:ext uri="{FF2B5EF4-FFF2-40B4-BE49-F238E27FC236}">
                <a16:creationId xmlns:a16="http://schemas.microsoft.com/office/drawing/2014/main" id="{B134CA63-789C-CAD6-4471-F4277D2D8DB3}"/>
              </a:ext>
            </a:extLst>
          </p:cNvPr>
          <p:cNvSpPr/>
          <p:nvPr/>
        </p:nvSpPr>
        <p:spPr>
          <a:xfrm>
            <a:off x="618840" y="173640"/>
            <a:ext cx="11729160" cy="521766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endParaRPr lang="cs-CZ" sz="2800" b="1" dirty="0">
              <a:solidFill>
                <a:srgbClr val="005A75"/>
              </a:solidFill>
              <a:latin typeface="Arial"/>
              <a:cs typeface="Arial"/>
            </a:endParaRPr>
          </a:p>
        </p:txBody>
      </p:sp>
      <p:cxnSp>
        <p:nvCxnSpPr>
          <p:cNvPr id="290" name="Google Shape;381;p17">
            <a:extLst>
              <a:ext uri="{FF2B5EF4-FFF2-40B4-BE49-F238E27FC236}">
                <a16:creationId xmlns:a16="http://schemas.microsoft.com/office/drawing/2014/main" id="{D4B1A93E-6C8F-C3E5-B904-615D7DDC68C6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91" name="Google Shape;382;p17">
            <a:extLst>
              <a:ext uri="{FF2B5EF4-FFF2-40B4-BE49-F238E27FC236}">
                <a16:creationId xmlns:a16="http://schemas.microsoft.com/office/drawing/2014/main" id="{7FA74C8B-BDAD-9A61-27E5-74D17F4393BD}"/>
              </a:ext>
            </a:extLst>
          </p:cNvPr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oogle Shape;383;p17">
            <a:extLst>
              <a:ext uri="{FF2B5EF4-FFF2-40B4-BE49-F238E27FC236}">
                <a16:creationId xmlns:a16="http://schemas.microsoft.com/office/drawing/2014/main" id="{14B52EE0-5913-D326-5F74-48B73CC17F5C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Google Shape;384;p17">
            <a:extLst>
              <a:ext uri="{FF2B5EF4-FFF2-40B4-BE49-F238E27FC236}">
                <a16:creationId xmlns:a16="http://schemas.microsoft.com/office/drawing/2014/main" id="{D4F2A061-2A6B-02BE-3F04-F7ECE75E8559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Google Shape;385;p17">
            <a:extLst>
              <a:ext uri="{FF2B5EF4-FFF2-40B4-BE49-F238E27FC236}">
                <a16:creationId xmlns:a16="http://schemas.microsoft.com/office/drawing/2014/main" id="{2593320A-01A0-15D1-A31A-2FBFDD2FB4BA}"/>
              </a:ext>
            </a:extLst>
          </p:cNvPr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908513F-833A-4DA2-991A-F1188BD31274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35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5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92B3DD24-4CDC-23F4-9081-D7BB54B34B2A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6" name="TextBox 281">
            <a:extLst>
              <a:ext uri="{FF2B5EF4-FFF2-40B4-BE49-F238E27FC236}">
                <a16:creationId xmlns:a16="http://schemas.microsoft.com/office/drawing/2014/main" id="{A3EB40B3-9DFB-F789-50CC-997058DC780A}"/>
              </a:ext>
            </a:extLst>
          </p:cNvPr>
          <p:cNvSpPr/>
          <p:nvPr/>
        </p:nvSpPr>
        <p:spPr>
          <a:xfrm>
            <a:off x="720000" y="1260000"/>
            <a:ext cx="953964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/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4C2AC020-4D13-47CD-2780-C01F6A55098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29103458"/>
              </p:ext>
            </p:extLst>
          </p:nvPr>
        </p:nvGraphicFramePr>
        <p:xfrm>
          <a:off x="648000" y="432000"/>
          <a:ext cx="10896123" cy="519303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4493058">
                  <a:extLst>
                    <a:ext uri="{9D8B030D-6E8A-4147-A177-3AD203B41FA5}">
                      <a16:colId xmlns:a16="http://schemas.microsoft.com/office/drawing/2014/main" val="3405166578"/>
                    </a:ext>
                  </a:extLst>
                </a:gridCol>
                <a:gridCol w="6403065">
                  <a:extLst>
                    <a:ext uri="{9D8B030D-6E8A-4147-A177-3AD203B41FA5}">
                      <a16:colId xmlns:a16="http://schemas.microsoft.com/office/drawing/2014/main" val="2611751529"/>
                    </a:ext>
                  </a:extLst>
                </a:gridCol>
              </a:tblGrid>
              <a:tr h="962025">
                <a:tc gridSpan="2"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V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případě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nákladů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na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1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úvazek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podle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důvodové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zprávy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k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zákonu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(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pracovní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pozice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33431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Odborní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asistenti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v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administrativě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odhad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mediánu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pro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rok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2025 +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režijní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náklady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ve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výši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25 %,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tj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. 842 000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Kč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ročně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), 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kolik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úvazků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bude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mít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poskytovatel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teoreticky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k </a:t>
                      </a:r>
                      <a:r>
                        <a:rPr lang="en-US" b="1" i="1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dispozici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endParaRPr lang="en-US" i="1">
                        <a:solidFill>
                          <a:srgbClr val="005C84"/>
                        </a:solidFill>
                        <a:effectLst/>
                      </a:endParaRPr>
                    </a:p>
                    <a:p>
                      <a:pPr lvl="0" algn="ctr">
                        <a:buNone/>
                      </a:pP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v </a:t>
                      </a:r>
                      <a:r>
                        <a:rPr lang="en-US" b="1" i="1" dirty="0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závislosti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dirty="0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na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dirty="0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počtu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b="1" i="1" dirty="0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bytů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(</a:t>
                      </a:r>
                      <a:r>
                        <a:rPr lang="en-US" b="1" i="1" dirty="0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bydlení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s </a:t>
                      </a:r>
                      <a:r>
                        <a:rPr lang="en-US" b="1" i="1" dirty="0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garancí</a:t>
                      </a:r>
                      <a:r>
                        <a:rPr lang="en-US" b="1" i="1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)?</a:t>
                      </a:r>
                      <a:endParaRPr lang="en-US" i="1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ctr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9461510"/>
                  </a:ext>
                </a:extLst>
              </a:tr>
              <a:tr h="933450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ÚVAZKY NA PRŮBĚŽNOU SPRÁVU (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příspěvek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na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správu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)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ÚVAZKY NA VYHLEDÁVÁNÍ A ZASMLUVNĚNÍ BYTU (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navýšení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příspěvku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na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 </a:t>
                      </a:r>
                      <a:r>
                        <a:rPr lang="en-US" err="1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správu</a:t>
                      </a: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)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8570316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0,14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0,12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35447569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0,29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0,24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20930467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0,43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0,36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14588562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0,57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0,48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4055541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1,11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1,43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42788034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0,14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0,08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82804680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0,29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0,15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6314364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0,43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0,23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654066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0,57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0,31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08459123"/>
                  </a:ext>
                </a:extLst>
              </a:tr>
              <a:tr h="266700"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1,11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 w="12700">
                      <a:solidFill>
                        <a:schemeClr val="tx1"/>
                      </a:solidFill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>
                        <a:buNone/>
                      </a:pPr>
                      <a:r>
                        <a:rPr lang="en-US" dirty="0">
                          <a:solidFill>
                            <a:srgbClr val="005C84"/>
                          </a:solidFill>
                          <a:effectLst/>
                          <a:latin typeface="Arial, serif"/>
                        </a:rPr>
                        <a:t>0,93</a:t>
                      </a:r>
                      <a:endParaRPr lang="en-US">
                        <a:solidFill>
                          <a:srgbClr val="005C84"/>
                        </a:solidFill>
                        <a:effectLst/>
                      </a:endParaRPr>
                    </a:p>
                  </a:txBody>
                  <a:tcPr marL="19050" marR="19050" marT="19050" marB="19050" anchor="b">
                    <a:lnL w="12700">
                      <a:solidFill>
                        <a:schemeClr val="tx1"/>
                      </a:solidFill>
                    </a:lnL>
                    <a:lnR w="12700">
                      <a:solidFill>
                        <a:schemeClr val="tx1"/>
                      </a:solidFill>
                    </a:lnR>
                    <a:lnT w="12700">
                      <a:solidFill>
                        <a:schemeClr val="tx1"/>
                      </a:solidFill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6029276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5689527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271F1AC-A519-ED34-D98E-F6640ED5A4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379;p17">
            <a:extLst>
              <a:ext uri="{FF2B5EF4-FFF2-40B4-BE49-F238E27FC236}">
                <a16:creationId xmlns:a16="http://schemas.microsoft.com/office/drawing/2014/main" id="{BD5B1515-1107-FE9C-47A6-7B866364A096}"/>
              </a:ext>
            </a:extLst>
          </p:cNvPr>
          <p:cNvSpPr/>
          <p:nvPr/>
        </p:nvSpPr>
        <p:spPr>
          <a:xfrm>
            <a:off x="0" y="5866200"/>
            <a:ext cx="12191400" cy="9914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89" name="Google Shape;380;p17">
            <a:extLst>
              <a:ext uri="{FF2B5EF4-FFF2-40B4-BE49-F238E27FC236}">
                <a16:creationId xmlns:a16="http://schemas.microsoft.com/office/drawing/2014/main" id="{339F8D02-F1C5-D984-EEB7-3E249F70F1CF}"/>
              </a:ext>
            </a:extLst>
          </p:cNvPr>
          <p:cNvSpPr/>
          <p:nvPr/>
        </p:nvSpPr>
        <p:spPr>
          <a:xfrm>
            <a:off x="618840" y="173640"/>
            <a:ext cx="11729160" cy="952653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wrap="square" lIns="90000" tIns="45000" rIns="90000" bIns="45000" anchor="t">
            <a:spAutoFit/>
          </a:bodyPr>
          <a:lstStyle/>
          <a:p>
            <a:r>
              <a:rPr lang="cs-CZ" sz="2800" b="1" dirty="0">
                <a:solidFill>
                  <a:srgbClr val="005A75"/>
                </a:solidFill>
                <a:latin typeface="Arial"/>
              </a:rPr>
              <a:t>Roční výše příspěvků na poskytování </a:t>
            </a:r>
            <a:endParaRPr lang="cs-CZ" sz="2800">
              <a:solidFill>
                <a:srgbClr val="000000"/>
              </a:solidFill>
              <a:latin typeface="Arial"/>
              <a:cs typeface="Arial"/>
            </a:endParaRPr>
          </a:p>
          <a:p>
            <a:r>
              <a:rPr lang="cs-CZ" sz="2800" b="1" dirty="0">
                <a:solidFill>
                  <a:srgbClr val="005A75"/>
                </a:solidFill>
                <a:latin typeface="Arial"/>
              </a:rPr>
              <a:t>podporovaného obecního bydlení - příklady</a:t>
            </a:r>
            <a:endParaRPr lang="cs-CZ" sz="28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cxnSp>
        <p:nvCxnSpPr>
          <p:cNvPr id="290" name="Google Shape;381;p17">
            <a:extLst>
              <a:ext uri="{FF2B5EF4-FFF2-40B4-BE49-F238E27FC236}">
                <a16:creationId xmlns:a16="http://schemas.microsoft.com/office/drawing/2014/main" id="{CC3E8561-CD75-E74D-DF28-D5D7DF2CCB77}"/>
              </a:ext>
            </a:extLst>
          </p:cNvPr>
          <p:cNvCxnSpPr/>
          <p:nvPr/>
        </p:nvCxnSpPr>
        <p:spPr>
          <a:xfrm>
            <a:off x="1236960" y="6248880"/>
            <a:ext cx="720" cy="24372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291" name="Google Shape;382;p17">
            <a:extLst>
              <a:ext uri="{FF2B5EF4-FFF2-40B4-BE49-F238E27FC236}">
                <a16:creationId xmlns:a16="http://schemas.microsoft.com/office/drawing/2014/main" id="{F639AD8A-1E48-EFC7-7F78-A95FE80D553B}"/>
              </a:ext>
            </a:extLst>
          </p:cNvPr>
          <p:cNvSpPr/>
          <p:nvPr/>
        </p:nvSpPr>
        <p:spPr>
          <a:xfrm>
            <a:off x="1256400" y="6212520"/>
            <a:ext cx="813960" cy="213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2" name="Google Shape;383;p17">
            <a:extLst>
              <a:ext uri="{FF2B5EF4-FFF2-40B4-BE49-F238E27FC236}">
                <a16:creationId xmlns:a16="http://schemas.microsoft.com/office/drawing/2014/main" id="{93CA3654-0132-496D-A1A0-2A1BFE2672CD}"/>
              </a:ext>
            </a:extLst>
          </p:cNvPr>
          <p:cNvPicPr/>
          <p:nvPr/>
        </p:nvPicPr>
        <p:blipFill>
          <a:blip r:embed="rId3"/>
          <a:stretch/>
        </p:blipFill>
        <p:spPr>
          <a:xfrm>
            <a:off x="356400" y="6256800"/>
            <a:ext cx="739800" cy="2224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93" name="Google Shape;384;p17">
            <a:extLst>
              <a:ext uri="{FF2B5EF4-FFF2-40B4-BE49-F238E27FC236}">
                <a16:creationId xmlns:a16="http://schemas.microsoft.com/office/drawing/2014/main" id="{17FD72EA-FAF4-233C-F16C-C4778853BF5E}"/>
              </a:ext>
            </a:extLst>
          </p:cNvPr>
          <p:cNvPicPr/>
          <p:nvPr/>
        </p:nvPicPr>
        <p:blipFill>
          <a:blip r:embed="rId4"/>
          <a:stretch/>
        </p:blipFill>
        <p:spPr>
          <a:xfrm>
            <a:off x="2556000" y="6272640"/>
            <a:ext cx="919440" cy="1947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4" name="Google Shape;385;p17">
            <a:extLst>
              <a:ext uri="{FF2B5EF4-FFF2-40B4-BE49-F238E27FC236}">
                <a16:creationId xmlns:a16="http://schemas.microsoft.com/office/drawing/2014/main" id="{7CEC7E1E-DC78-8E93-2AB3-9007F24623A0}"/>
              </a:ext>
            </a:extLst>
          </p:cNvPr>
          <p:cNvSpPr/>
          <p:nvPr/>
        </p:nvSpPr>
        <p:spPr>
          <a:xfrm>
            <a:off x="1246680" y="6348960"/>
            <a:ext cx="299880" cy="216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908513F-833A-4DA2-991A-F1188BD31274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36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95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0B1197CE-1417-CEFE-B066-C65FADF1A2B5}"/>
              </a:ext>
            </a:extLst>
          </p:cNvPr>
          <p:cNvPicPr/>
          <p:nvPr/>
        </p:nvPicPr>
        <p:blipFill>
          <a:blip r:embed="rId5"/>
          <a:stretch/>
        </p:blipFill>
        <p:spPr>
          <a:xfrm>
            <a:off x="3625920" y="6224760"/>
            <a:ext cx="1093680" cy="2822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96" name="TextBox 281">
            <a:extLst>
              <a:ext uri="{FF2B5EF4-FFF2-40B4-BE49-F238E27FC236}">
                <a16:creationId xmlns:a16="http://schemas.microsoft.com/office/drawing/2014/main" id="{999BC15A-91F7-60C6-03DD-7775E400B3AC}"/>
              </a:ext>
            </a:extLst>
          </p:cNvPr>
          <p:cNvSpPr/>
          <p:nvPr/>
        </p:nvSpPr>
        <p:spPr>
          <a:xfrm>
            <a:off x="720000" y="1260000"/>
            <a:ext cx="9539640" cy="398655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/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6DD0C98-876D-797F-AE8E-FCE600DFF52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2424854"/>
              </p:ext>
            </p:extLst>
          </p:nvPr>
        </p:nvGraphicFramePr>
        <p:xfrm>
          <a:off x="861300" y="1403842"/>
          <a:ext cx="9677395" cy="3282315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1123949">
                  <a:extLst>
                    <a:ext uri="{9D8B030D-6E8A-4147-A177-3AD203B41FA5}">
                      <a16:colId xmlns:a16="http://schemas.microsoft.com/office/drawing/2014/main" val="4189262717"/>
                    </a:ext>
                  </a:extLst>
                </a:gridCol>
                <a:gridCol w="1438274">
                  <a:extLst>
                    <a:ext uri="{9D8B030D-6E8A-4147-A177-3AD203B41FA5}">
                      <a16:colId xmlns:a16="http://schemas.microsoft.com/office/drawing/2014/main" val="3613508450"/>
                    </a:ext>
                  </a:extLst>
                </a:gridCol>
                <a:gridCol w="1438274">
                  <a:extLst>
                    <a:ext uri="{9D8B030D-6E8A-4147-A177-3AD203B41FA5}">
                      <a16:colId xmlns:a16="http://schemas.microsoft.com/office/drawing/2014/main" val="1809478375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862599445"/>
                    </a:ext>
                  </a:extLst>
                </a:gridCol>
                <a:gridCol w="1485900">
                  <a:extLst>
                    <a:ext uri="{9D8B030D-6E8A-4147-A177-3AD203B41FA5}">
                      <a16:colId xmlns:a16="http://schemas.microsoft.com/office/drawing/2014/main" val="1588479909"/>
                    </a:ext>
                  </a:extLst>
                </a:gridCol>
                <a:gridCol w="1352549">
                  <a:extLst>
                    <a:ext uri="{9D8B030D-6E8A-4147-A177-3AD203B41FA5}">
                      <a16:colId xmlns:a16="http://schemas.microsoft.com/office/drawing/2014/main" val="699115633"/>
                    </a:ext>
                  </a:extLst>
                </a:gridCol>
                <a:gridCol w="1352549">
                  <a:extLst>
                    <a:ext uri="{9D8B030D-6E8A-4147-A177-3AD203B41FA5}">
                      <a16:colId xmlns:a16="http://schemas.microsoft.com/office/drawing/2014/main" val="353239148"/>
                    </a:ext>
                  </a:extLst>
                </a:gridCol>
              </a:tblGrid>
              <a:tr h="0">
                <a:tc rowSpan="2"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počet bytů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6"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roční příspěvek na poskytování podporovaného obecního bydlení</a:t>
                      </a:r>
                      <a:endParaRPr lang="cs-CZ" dirty="0">
                        <a:effectLst/>
                      </a:endParaRPr>
                    </a:p>
                  </a:txBody>
                  <a:tcPr marL="35995" marR="35995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74082008"/>
                  </a:ext>
                </a:extLst>
              </a:tr>
              <a:tr h="134302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 </a:t>
                      </a:r>
                      <a:r>
                        <a:rPr lang="cs-CZ" sz="1500" b="0" i="0" u="none" strike="noStrike" noProof="0" dirty="0" err="1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Praha_Brno</a:t>
                      </a:r>
                      <a:endParaRPr lang="cs-CZ" sz="1500" dirty="0" err="1">
                        <a:solidFill>
                          <a:srgbClr val="005C84"/>
                        </a:solidFill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bonifikace 20 % (zranitelnost domácnosti)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 </a:t>
                      </a:r>
                      <a:r>
                        <a:rPr lang="cs-CZ" sz="1500" b="0" i="0" u="none" strike="noStrike" noProof="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SO ORP mimo Brno</a:t>
                      </a:r>
                      <a:endParaRPr lang="cs-CZ" sz="1500" b="0" i="0" u="none" strike="noStrike" noProof="0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endParaRPr lang="cs-CZ" sz="1500" dirty="0">
                        <a:solidFill>
                          <a:srgbClr val="005C84"/>
                        </a:solidFill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vl="0" algn="ctr">
                        <a:lnSpc>
                          <a:spcPts val="1800"/>
                        </a:lnSpc>
                        <a:buNone/>
                      </a:pPr>
                      <a:r>
                        <a:rPr lang="cs-CZ" sz="1500" b="0" i="0" u="none" strike="noStrike" noProof="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bonifikace 20 % (zranitelnost domácnosti)</a:t>
                      </a:r>
                      <a:endParaRPr lang="en-US" dirty="0"/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 </a:t>
                      </a:r>
                      <a:r>
                        <a:rPr lang="cs-CZ" sz="1500" b="1" dirty="0" err="1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Praha_Brno</a:t>
                      </a:r>
                      <a:endParaRPr lang="cs-CZ" dirty="0" err="1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příspěvek  SO ORP mimo Brno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 anchor="ctr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71727625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270 000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324 000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288 000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8111820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108 000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480 000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96 000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648 000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576 000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200479411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15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810 000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162 000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720 000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144 000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972 000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864 000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99437340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1 080 000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216 000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960 000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192 000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1 296 000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1 152 000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7030889"/>
                  </a:ext>
                </a:extLst>
              </a:tr>
              <a:tr h="323850"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60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3 240 000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648 000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2 880 000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576 000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3 888 000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1592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ase">
                        <a:lnSpc>
                          <a:spcPts val="1800"/>
                        </a:lnSpc>
                        <a:buNone/>
                      </a:pPr>
                      <a:r>
                        <a:rPr lang="cs-CZ" sz="1500" b="1" dirty="0">
                          <a:solidFill>
                            <a:srgbClr val="005C84"/>
                          </a:solidFill>
                          <a:effectLst/>
                          <a:latin typeface="Arial"/>
                        </a:rPr>
                        <a:t>3 456 000 Kč</a:t>
                      </a:r>
                      <a:endParaRPr lang="cs-CZ" dirty="0">
                        <a:effectLst/>
                        <a:latin typeface="Arial"/>
                      </a:endParaRPr>
                    </a:p>
                  </a:txBody>
                  <a:tcPr marL="35995" marR="35995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995800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0482613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PlaceHolder 1"/>
          <p:cNvSpPr>
            <a:spLocks noGrp="1"/>
          </p:cNvSpPr>
          <p:nvPr>
            <p:ph type="sldNum" idx="41"/>
          </p:nvPr>
        </p:nvSpPr>
        <p:spPr>
          <a:xfrm>
            <a:off x="1280880" y="6341400"/>
            <a:ext cx="343800" cy="21564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EAD572CC-228F-477C-82A7-F9532751C811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37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pic>
        <p:nvPicPr>
          <p:cNvPr id="172" name="Google Shape;220;p 1"/>
          <p:cNvPicPr/>
          <p:nvPr/>
        </p:nvPicPr>
        <p:blipFill>
          <a:blip r:embed="rId2"/>
          <a:stretch/>
        </p:blipFill>
        <p:spPr>
          <a:xfrm>
            <a:off x="9379080" y="0"/>
            <a:ext cx="2811240" cy="685620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73" name="Google Shape;221;p 1"/>
          <p:cNvCxnSpPr/>
          <p:nvPr/>
        </p:nvCxnSpPr>
        <p:spPr>
          <a:xfrm>
            <a:off x="1236960" y="6248880"/>
            <a:ext cx="1800" cy="24480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74" name="Google Shape;222;p 1"/>
          <p:cNvSpPr/>
          <p:nvPr/>
        </p:nvSpPr>
        <p:spPr>
          <a:xfrm>
            <a:off x="1256400" y="6212520"/>
            <a:ext cx="51840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75" name="Google Shape;223;p 1"/>
          <p:cNvPicPr/>
          <p:nvPr/>
        </p:nvPicPr>
        <p:blipFill>
          <a:blip r:embed="rId3"/>
          <a:stretch/>
        </p:blipFill>
        <p:spPr>
          <a:xfrm>
            <a:off x="356400" y="6256800"/>
            <a:ext cx="738720" cy="2214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76" name="Google Shape;225;p 1"/>
          <p:cNvSpPr/>
          <p:nvPr/>
        </p:nvSpPr>
        <p:spPr>
          <a:xfrm>
            <a:off x="2352960" y="2559960"/>
            <a:ext cx="4125600" cy="1983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spcBef>
                <a:spcPts val="1191"/>
              </a:spcBef>
              <a:spcAft>
                <a:spcPts val="992"/>
              </a:spcAft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CÍLOVÉ SKUPINY 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0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77" name="Google Shape;231;p 1"/>
          <p:cNvPicPr/>
          <p:nvPr/>
        </p:nvPicPr>
        <p:blipFill>
          <a:blip r:embed="rId4"/>
          <a:stretch/>
        </p:blipFill>
        <p:spPr>
          <a:xfrm>
            <a:off x="2556000" y="6272640"/>
            <a:ext cx="918360" cy="193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8" name="Google Shape;232;p 1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2600" cy="281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79" name="Google Shape;167;p 1"/>
          <p:cNvPicPr/>
          <p:nvPr/>
        </p:nvPicPr>
        <p:blipFill>
          <a:blip r:embed="rId6"/>
          <a:stretch/>
        </p:blipFill>
        <p:spPr>
          <a:xfrm>
            <a:off x="466560" y="2559960"/>
            <a:ext cx="1307880" cy="96552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114725613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284;p12"/>
          <p:cNvPicPr/>
          <p:nvPr/>
        </p:nvPicPr>
        <p:blipFill>
          <a:blip r:embed="rId3"/>
          <a:stretch/>
        </p:blipFill>
        <p:spPr>
          <a:xfrm>
            <a:off x="9379080" y="0"/>
            <a:ext cx="2811240" cy="6856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1" name="Google Shape;285;p12"/>
          <p:cNvSpPr/>
          <p:nvPr/>
        </p:nvSpPr>
        <p:spPr>
          <a:xfrm>
            <a:off x="0" y="5866200"/>
            <a:ext cx="12190320" cy="99000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182" name="Google Shape;287;p12"/>
          <p:cNvCxnSpPr/>
          <p:nvPr/>
        </p:nvCxnSpPr>
        <p:spPr>
          <a:xfrm>
            <a:off x="1236960" y="6248880"/>
            <a:ext cx="1800" cy="24480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83" name="Google Shape;288;p12"/>
          <p:cNvSpPr/>
          <p:nvPr/>
        </p:nvSpPr>
        <p:spPr>
          <a:xfrm>
            <a:off x="1256400" y="6212520"/>
            <a:ext cx="8128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4" name="Google Shape;289;p12"/>
          <p:cNvPicPr/>
          <p:nvPr/>
        </p:nvPicPr>
        <p:blipFill>
          <a:blip r:embed="rId4"/>
          <a:stretch/>
        </p:blipFill>
        <p:spPr>
          <a:xfrm>
            <a:off x="356400" y="6256800"/>
            <a:ext cx="738720" cy="22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85" name="Google Shape;290;p12"/>
          <p:cNvPicPr/>
          <p:nvPr/>
        </p:nvPicPr>
        <p:blipFill>
          <a:blip r:embed="rId5"/>
          <a:stretch/>
        </p:blipFill>
        <p:spPr>
          <a:xfrm>
            <a:off x="2556000" y="6272640"/>
            <a:ext cx="918360" cy="193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6" name="Google Shape;291;p12"/>
          <p:cNvSpPr/>
          <p:nvPr/>
        </p:nvSpPr>
        <p:spPr>
          <a:xfrm>
            <a:off x="1246680" y="6337440"/>
            <a:ext cx="298800" cy="21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5DC2680B-A380-435D-B1C8-26905CD790E7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38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87" name="Google Shape;292;p12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2600" cy="28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88" name="Google Shape;301;p12"/>
          <p:cNvSpPr/>
          <p:nvPr/>
        </p:nvSpPr>
        <p:spPr>
          <a:xfrm>
            <a:off x="400320" y="1144440"/>
            <a:ext cx="9138240" cy="31741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při podpisu nájemní smlouvy musí mít podporovaná osoba zapsanou potřebu bytového opatření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2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zápis provádí KMB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kritéria posuzování potřebnosti: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2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bez vyhovujícího bydlení a bez možnosti opatřit si ho vlastním přičiněním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2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 ohrožení, že se v následujících 3 měsících ocitne bez vyhovujícího bydlení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2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bez možnosti opatřit si či udržet vyhovující bydlení, i když aktuálně bydlí a to v rámci podpůrného opatření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648000" lvl="2" indent="-2160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podpůrné opatření je nezbytné pro dosažení či udržení bydlení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5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místní příslušnost – trvalý pobyt / 2 roky bydliště/práce/studium</a:t>
            </a:r>
            <a:endParaRPr lang="cs-CZ" sz="15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189" name="Google Shape;272;p 1"/>
          <p:cNvSpPr/>
          <p:nvPr/>
        </p:nvSpPr>
        <p:spPr>
          <a:xfrm>
            <a:off x="387720" y="41760"/>
            <a:ext cx="11414520" cy="99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ctr">
            <a:normAutofit/>
          </a:bodyPr>
          <a:lstStyle/>
          <a:p>
            <a:pPr>
              <a:lnSpc>
                <a:spcPct val="115000"/>
              </a:lnSpc>
              <a:spcBef>
                <a:spcPts val="1049"/>
              </a:spcBef>
              <a:spcAft>
                <a:spcPts val="300"/>
              </a:spcAft>
              <a:tabLst>
                <a:tab pos="0" algn="l"/>
              </a:tabLst>
            </a:pPr>
            <a:r>
              <a:rPr lang="cs-CZ" sz="3600" b="1" u="none" strike="noStrike">
                <a:solidFill>
                  <a:srgbClr val="00517B"/>
                </a:solidFill>
                <a:effectLst/>
                <a:uFillTx/>
                <a:latin typeface="Arial"/>
                <a:ea typeface="Arial"/>
              </a:rPr>
              <a:t>Základní podmínky pro poskytnutí opatření</a:t>
            </a:r>
            <a:endParaRPr lang="cs-CZ" sz="36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55271002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329;p14"/>
          <p:cNvPicPr/>
          <p:nvPr/>
        </p:nvPicPr>
        <p:blipFill>
          <a:blip r:embed="rId3"/>
          <a:stretch/>
        </p:blipFill>
        <p:spPr>
          <a:xfrm>
            <a:off x="9379080" y="0"/>
            <a:ext cx="2811240" cy="68562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1" name="Google Shape;330;p14"/>
          <p:cNvSpPr/>
          <p:nvPr/>
        </p:nvSpPr>
        <p:spPr>
          <a:xfrm>
            <a:off x="0" y="5866200"/>
            <a:ext cx="12190320" cy="99000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192" name="Google Shape;331;p14"/>
          <p:cNvSpPr/>
          <p:nvPr/>
        </p:nvSpPr>
        <p:spPr>
          <a:xfrm>
            <a:off x="356400" y="399960"/>
            <a:ext cx="820008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Závazné stanovisko úřadu práce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93" name="Google Shape;332;p14"/>
          <p:cNvCxnSpPr/>
          <p:nvPr/>
        </p:nvCxnSpPr>
        <p:spPr>
          <a:xfrm>
            <a:off x="1236960" y="6248880"/>
            <a:ext cx="1800" cy="24480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94" name="Google Shape;333;p14"/>
          <p:cNvSpPr/>
          <p:nvPr/>
        </p:nvSpPr>
        <p:spPr>
          <a:xfrm>
            <a:off x="1256400" y="6212520"/>
            <a:ext cx="8128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5" name="Google Shape;334;p14"/>
          <p:cNvPicPr/>
          <p:nvPr/>
        </p:nvPicPr>
        <p:blipFill>
          <a:blip r:embed="rId4"/>
          <a:stretch/>
        </p:blipFill>
        <p:spPr>
          <a:xfrm>
            <a:off x="356400" y="6256800"/>
            <a:ext cx="738720" cy="22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96" name="Google Shape;335;p14"/>
          <p:cNvPicPr/>
          <p:nvPr/>
        </p:nvPicPr>
        <p:blipFill>
          <a:blip r:embed="rId5"/>
          <a:stretch/>
        </p:blipFill>
        <p:spPr>
          <a:xfrm>
            <a:off x="2556000" y="6272640"/>
            <a:ext cx="918360" cy="193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7" name="Google Shape;336;p14"/>
          <p:cNvSpPr/>
          <p:nvPr/>
        </p:nvSpPr>
        <p:spPr>
          <a:xfrm>
            <a:off x="1256400" y="6340680"/>
            <a:ext cx="298800" cy="21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>
              <a:lnSpc>
                <a:spcPct val="100000"/>
              </a:lnSpc>
              <a:tabLst>
                <a:tab pos="0" algn="l"/>
              </a:tabLst>
            </a:pPr>
            <a:fld id="{7114E25A-890D-4DFE-A1EA-E6C8FC4B0E30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39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98" name="Google Shape;337;p14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2600" cy="28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99" name="Google Shape;339;p14"/>
          <p:cNvSpPr/>
          <p:nvPr/>
        </p:nvSpPr>
        <p:spPr>
          <a:xfrm>
            <a:off x="400320" y="1260000"/>
            <a:ext cx="8598240" cy="278443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5900" indent="-215900">
              <a:lnSpc>
                <a:spcPct val="15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KMB při posuzování potřebnosti žádá ÚP o stanovisko s ohledem na výši příjmů domácnosti</a:t>
            </a:r>
            <a:endParaRPr lang="cs-CZ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5900" indent="-215900">
              <a:lnSpc>
                <a:spcPct val="15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ea typeface="+mn-lt"/>
                <a:cs typeface="+mn-lt"/>
              </a:rPr>
              <a:t>ÚP vydá souhlasné stanovisko, </a:t>
            </a:r>
            <a:endParaRPr lang="cs-CZ" sz="1600" dirty="0">
              <a:solidFill>
                <a:srgbClr val="005A75"/>
              </a:solidFill>
              <a:ea typeface="+mn-lt"/>
              <a:cs typeface="+mn-lt"/>
            </a:endParaRPr>
          </a:p>
          <a:p>
            <a:pPr marL="673100" lvl="1" indent="-215900">
              <a:lnSpc>
                <a:spcPct val="15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Courier New" charset="2"/>
              <a:buChar char="o"/>
              <a:tabLst>
                <a:tab pos="0" algn="l"/>
              </a:tabLst>
            </a:pPr>
            <a:r>
              <a:rPr lang="cs-CZ" sz="1600" dirty="0">
                <a:solidFill>
                  <a:srgbClr val="005A75"/>
                </a:solidFill>
                <a:ea typeface="+mn-lt"/>
                <a:cs typeface="+mn-lt"/>
              </a:rPr>
              <a:t>pokud bydlí ve vhodném bytě – reziduální příjem pod výšku životního minima</a:t>
            </a:r>
            <a:endParaRPr lang="cs-CZ" dirty="0">
              <a:cs typeface="Arial"/>
            </a:endParaRPr>
          </a:p>
          <a:p>
            <a:pPr marL="673100" lvl="1" indent="-215900">
              <a:lnSpc>
                <a:spcPct val="150000"/>
              </a:lnSpc>
              <a:spcBef>
                <a:spcPts val="340"/>
              </a:spcBef>
              <a:spcAft>
                <a:spcPts val="142"/>
              </a:spcAft>
              <a:buClr>
                <a:srgbClr val="000000"/>
              </a:buClr>
              <a:buSzPct val="45000"/>
              <a:buFont typeface="Courier New" charset="2"/>
              <a:buChar char="o"/>
              <a:tabLst>
                <a:tab pos="0" algn="l"/>
              </a:tabLst>
            </a:pPr>
            <a:r>
              <a:rPr lang="cs-CZ" sz="1600" dirty="0">
                <a:solidFill>
                  <a:srgbClr val="005A75"/>
                </a:solidFill>
                <a:ea typeface="+mn-lt"/>
                <a:cs typeface="+mn-lt"/>
              </a:rPr>
              <a:t>ostatní - pokud</a:t>
            </a: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ea typeface="+mn-lt"/>
                <a:cs typeface="+mn-lt"/>
              </a:rPr>
              <a:t> je reziduální </a:t>
            </a:r>
            <a:r>
              <a:rPr lang="cs-CZ" sz="1600" dirty="0">
                <a:solidFill>
                  <a:srgbClr val="005A75"/>
                </a:solidFill>
                <a:ea typeface="+mn-lt"/>
                <a:cs typeface="+mn-lt"/>
              </a:rPr>
              <a:t>(předpokládaný) příjem</a:t>
            </a: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ea typeface="+mn-lt"/>
                <a:cs typeface="+mn-lt"/>
              </a:rPr>
              <a:t> domácnosti po zaplacení </a:t>
            </a:r>
            <a:r>
              <a:rPr lang="cs-CZ" sz="1600" dirty="0">
                <a:solidFill>
                  <a:srgbClr val="005A75"/>
                </a:solidFill>
                <a:ea typeface="+mn-lt"/>
                <a:cs typeface="+mn-lt"/>
              </a:rPr>
              <a:t>předpokládaných nákladů</a:t>
            </a: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ea typeface="+mn-lt"/>
                <a:cs typeface="+mn-lt"/>
              </a:rPr>
              <a:t> na bydlení do </a:t>
            </a:r>
            <a:r>
              <a:rPr lang="cs-CZ" sz="1600" dirty="0">
                <a:solidFill>
                  <a:srgbClr val="005A75"/>
                </a:solidFill>
                <a:ea typeface="+mn-lt"/>
                <a:cs typeface="+mn-lt"/>
              </a:rPr>
              <a:t>1,6 násobek</a:t>
            </a: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ea typeface="+mn-lt"/>
                <a:cs typeface="+mn-lt"/>
              </a:rPr>
              <a:t> životního minima (vč. započtení příjmů z dávek)</a:t>
            </a:r>
            <a:r>
              <a:rPr lang="cs-CZ" sz="1600" dirty="0">
                <a:solidFill>
                  <a:srgbClr val="005A75"/>
                </a:solidFill>
                <a:ea typeface="+mn-lt"/>
                <a:cs typeface="+mn-lt"/>
              </a:rPr>
              <a:t> </a:t>
            </a:r>
            <a:endParaRPr lang="cs-CZ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18768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82;p 1"/>
          <p:cNvPicPr/>
          <p:nvPr/>
        </p:nvPicPr>
        <p:blipFill>
          <a:blip r:embed="rId3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05" name="Google Shape;183;p 1"/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106" name="Google Shape;185;p 1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07" name="Google Shape;186;p 1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08" name="Google Shape;187;p 1"/>
          <p:cNvPicPr/>
          <p:nvPr/>
        </p:nvPicPr>
        <p:blipFill>
          <a:blip r:embed="rId4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09" name="Google Shape;188;p 1"/>
          <p:cNvPicPr/>
          <p:nvPr/>
        </p:nvPicPr>
        <p:blipFill>
          <a:blip r:embed="rId5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0" name="Google Shape;189;p 1"/>
          <p:cNvSpPr/>
          <p:nvPr/>
        </p:nvSpPr>
        <p:spPr>
          <a:xfrm>
            <a:off x="1189080" y="634320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8628BA9C-B6FE-4A14-B1D0-E57A14E0EE91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4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1" name="Google Shape;190;p 1" descr="Obsah obrázku text, Písmo, Grafika, symbol&#10;&#10;Popis byl vytvořen automaticky"/>
          <p:cNvPicPr/>
          <p:nvPr/>
        </p:nvPicPr>
        <p:blipFill>
          <a:blip r:embed="rId6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2" name="Google Shape;380;p 2"/>
          <p:cNvSpPr/>
          <p:nvPr/>
        </p:nvSpPr>
        <p:spPr>
          <a:xfrm>
            <a:off x="537480" y="191880"/>
            <a:ext cx="10578240" cy="9518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Postavení poskytovatelů 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podporovaného obecního bydlení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3" name="Picture 1"/>
          <p:cNvPicPr/>
          <p:nvPr/>
        </p:nvPicPr>
        <p:blipFill>
          <a:blip r:embed="rId7"/>
          <a:srcRect t="15917" r="3914" b="2094"/>
          <a:stretch/>
        </p:blipFill>
        <p:spPr>
          <a:xfrm>
            <a:off x="124200" y="1448280"/>
            <a:ext cx="8985240" cy="43866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379;p17"/>
          <p:cNvSpPr/>
          <p:nvPr/>
        </p:nvSpPr>
        <p:spPr>
          <a:xfrm>
            <a:off x="0" y="5866200"/>
            <a:ext cx="12190320" cy="99036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201" name="Google Shape;380;p17"/>
          <p:cNvSpPr/>
          <p:nvPr/>
        </p:nvSpPr>
        <p:spPr>
          <a:xfrm>
            <a:off x="726840" y="233640"/>
            <a:ext cx="820008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Zvláštní zranitelnost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202" name="Google Shape;381;p17"/>
          <p:cNvCxnSpPr/>
          <p:nvPr/>
        </p:nvCxnSpPr>
        <p:spPr>
          <a:xfrm>
            <a:off x="1236960" y="6248880"/>
            <a:ext cx="1800" cy="24480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203" name="Google Shape;382;p17"/>
          <p:cNvSpPr/>
          <p:nvPr/>
        </p:nvSpPr>
        <p:spPr>
          <a:xfrm>
            <a:off x="1256400" y="6212520"/>
            <a:ext cx="8128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4" name="Google Shape;383;p17"/>
          <p:cNvPicPr/>
          <p:nvPr/>
        </p:nvPicPr>
        <p:blipFill>
          <a:blip r:embed="rId3"/>
          <a:stretch/>
        </p:blipFill>
        <p:spPr>
          <a:xfrm>
            <a:off x="356400" y="6256800"/>
            <a:ext cx="738720" cy="2214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05" name="Google Shape;384;p17"/>
          <p:cNvPicPr/>
          <p:nvPr/>
        </p:nvPicPr>
        <p:blipFill>
          <a:blip r:embed="rId4"/>
          <a:stretch/>
        </p:blipFill>
        <p:spPr>
          <a:xfrm>
            <a:off x="2556000" y="6272640"/>
            <a:ext cx="918360" cy="193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6" name="Google Shape;385;p17"/>
          <p:cNvSpPr/>
          <p:nvPr/>
        </p:nvSpPr>
        <p:spPr>
          <a:xfrm>
            <a:off x="1246680" y="6348960"/>
            <a:ext cx="298800" cy="2156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50232C6D-B24B-4231-8CAC-684ED21B3482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40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207" name="Google Shape;386;p1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2600" cy="2811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208" name="Google Shape;389;p17"/>
          <p:cNvSpPr/>
          <p:nvPr/>
        </p:nvSpPr>
        <p:spPr>
          <a:xfrm>
            <a:off x="726840" y="1146600"/>
            <a:ext cx="9136800" cy="155124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přiznání příspěvku na poskytování bytového opatření je podmíněno zvláštní zranitelností podporované osoby nebo člena její domácnosti</a:t>
            </a:r>
            <a:endParaRPr lang="cs-CZ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15900" indent="-215900" defTabSz="914400">
              <a:lnSpc>
                <a:spcPct val="150000"/>
              </a:lnSpc>
              <a:buClr>
                <a:srgbClr val="000000"/>
              </a:buClr>
              <a:buSzPct val="45000"/>
              <a:buFont typeface="Wingdings" charset="2"/>
              <a:buChar char=""/>
              <a:tabLst>
                <a:tab pos="0" algn="l"/>
              </a:tabLst>
            </a:pP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nebo „potvrzením o rozšířené využitelnosti bytu” v případě, že v evidenci KMB není vedena ž</a:t>
            </a:r>
            <a:r>
              <a:rPr lang="cs-CZ" sz="1600" b="0" u="none" strike="noStrike" dirty="0">
                <a:solidFill>
                  <a:srgbClr val="005C84"/>
                </a:solidFill>
                <a:effectLst/>
                <a:uFillTx/>
                <a:latin typeface="Arial"/>
                <a:ea typeface="Arial"/>
              </a:rPr>
              <a:t>ádná </a:t>
            </a:r>
            <a:r>
              <a:rPr lang="cs-CZ" sz="1600" b="0" u="none" strike="noStrike" dirty="0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potřebná zvláště zranitelná osoba, pro kterou by byl daný byt vhodným bytem</a:t>
            </a:r>
            <a:endParaRPr lang="cs-CZ" sz="16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0648909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PlaceHolder 1"/>
          <p:cNvSpPr>
            <a:spLocks noGrp="1"/>
          </p:cNvSpPr>
          <p:nvPr>
            <p:ph type="sldNum" idx="42"/>
          </p:nvPr>
        </p:nvSpPr>
        <p:spPr>
          <a:xfrm>
            <a:off x="1176480" y="6352200"/>
            <a:ext cx="385200" cy="19368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21D79FAF-47F2-45FA-96E0-FD49CBD6E98D}" type="slidenum">
              <a:rPr lang="cs-CZ" sz="8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41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cxnSp>
        <p:nvCxnSpPr>
          <p:cNvPr id="210" name="Google Shape;352;p15"/>
          <p:cNvCxnSpPr/>
          <p:nvPr/>
        </p:nvCxnSpPr>
        <p:spPr>
          <a:xfrm>
            <a:off x="1236960" y="6248880"/>
            <a:ext cx="1800" cy="244800"/>
          </a:xfrm>
          <a:prstGeom prst="straightConnector1">
            <a:avLst/>
          </a:prstGeom>
          <a:ln w="9360">
            <a:solidFill>
              <a:srgbClr val="003145"/>
            </a:solidFill>
            <a:miter/>
          </a:ln>
        </p:spPr>
      </p:cxnSp>
      <p:sp>
        <p:nvSpPr>
          <p:cNvPr id="211" name="Google Shape;353;p15"/>
          <p:cNvSpPr/>
          <p:nvPr/>
        </p:nvSpPr>
        <p:spPr>
          <a:xfrm>
            <a:off x="1256400" y="6212520"/>
            <a:ext cx="8128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12" name="Google Shape;356;p15"/>
          <p:cNvSpPr/>
          <p:nvPr/>
        </p:nvSpPr>
        <p:spPr>
          <a:xfrm>
            <a:off x="356400" y="127440"/>
            <a:ext cx="8462520" cy="9925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68400" tIns="34200" rIns="68400" bIns="34200" anchor="ctr">
            <a:normAutofit/>
          </a:bodyPr>
          <a:lstStyle/>
          <a:p>
            <a:pPr defTabSz="914400">
              <a:lnSpc>
                <a:spcPct val="115000"/>
              </a:lnSpc>
              <a:spcBef>
                <a:spcPts val="1049"/>
              </a:spcBef>
              <a:spcAft>
                <a:spcPts val="300"/>
              </a:spcAft>
              <a:tabLst>
                <a:tab pos="0" algn="l"/>
              </a:tabLst>
            </a:pPr>
            <a:r>
              <a:rPr lang="cs-CZ" sz="40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Skupiny zvláště zranitelných osob</a:t>
            </a:r>
            <a:endParaRPr lang="cs-CZ" sz="4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sp>
        <p:nvSpPr>
          <p:cNvPr id="213" name="Google Shape;358;p15"/>
          <p:cNvSpPr/>
          <p:nvPr/>
        </p:nvSpPr>
        <p:spPr>
          <a:xfrm>
            <a:off x="356400" y="1242000"/>
            <a:ext cx="8952120" cy="4707527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ohrožené děti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zranitelní mladí dospělí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se zdravotním postižením, nebo závažným onemocněním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se závažnou duševní poruchou nebo poruchou chování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oběti domácího násilí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samostatně pečující o dítě (+ těhotné)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v domácnosti s více dětmi (nejméně 3)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ve výkonu trestu odnětí svobody nebo vazby a osoby po propuštění z výkonu trestu odnětí svobody nebo vazby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osaměle žijící osoby starší 65 let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před opuštěním pobytového zařízení sociální služby nebo lůžkové péče ve zdravotnickém zařízení a osoby nedávno opustivší pobytové zařízení sociální služby nebo lůžkovou péči ve  zdravotnickém zařízení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oběti trestného činu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váleční veteráni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diskriminované na trhu s bydlením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bez střechy a osoby bez bytu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v dlouhodobé bytové nouzi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osoby v oddlužení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  <a:p>
            <a:pPr marL="85090" indent="-215900" defTabSz="914400">
              <a:lnSpc>
                <a:spcPct val="100000"/>
              </a:lnSpc>
              <a:buClr>
                <a:srgbClr val="EFE4D5"/>
              </a:buClr>
              <a:buFont typeface="Symbol" charset="2"/>
              <a:buChar char=""/>
              <a:tabLst>
                <a:tab pos="0" algn="l"/>
              </a:tabLst>
            </a:pPr>
            <a:r>
              <a:rPr lang="cs-CZ" sz="1500" b="0" u="none" strike="noStrike" dirty="0">
                <a:solidFill>
                  <a:srgbClr val="EDE2D3"/>
                </a:solidFill>
                <a:effectLst/>
                <a:uFillTx/>
                <a:latin typeface="Arial"/>
                <a:ea typeface="Arial"/>
              </a:rPr>
              <a:t>nebo 3 roky v evidenci s údajem o potřebě bytového opatření bez jeho poskytnutí</a:t>
            </a:r>
            <a:endParaRPr lang="cs-CZ" sz="1500" b="0" u="none" strike="noStrike" dirty="0">
              <a:solidFill>
                <a:srgbClr val="EDE2D3"/>
              </a:solidFill>
              <a:effectLst/>
              <a:uFillTx/>
              <a:latin typeface="Arial"/>
            </a:endParaRPr>
          </a:p>
        </p:txBody>
      </p:sp>
      <p:pic>
        <p:nvPicPr>
          <p:cNvPr id="214" name="Google Shape;329;p14"/>
          <p:cNvPicPr/>
          <p:nvPr/>
        </p:nvPicPr>
        <p:blipFill>
          <a:blip r:embed="rId2"/>
          <a:stretch/>
        </p:blipFill>
        <p:spPr>
          <a:xfrm>
            <a:off x="9379080" y="0"/>
            <a:ext cx="2811240" cy="685620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5" name="Google Shape;335;p14"/>
          <p:cNvPicPr/>
          <p:nvPr/>
        </p:nvPicPr>
        <p:blipFill>
          <a:blip r:embed="rId3"/>
          <a:stretch/>
        </p:blipFill>
        <p:spPr>
          <a:xfrm>
            <a:off x="2556000" y="6272640"/>
            <a:ext cx="918360" cy="193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6" name="Google Shape;337;p14" descr="Obsah obrázku text, Písmo, Grafika, symbol&#10;&#10;Popis byl vytvořen automaticky"/>
          <p:cNvPicPr/>
          <p:nvPr/>
        </p:nvPicPr>
        <p:blipFill>
          <a:blip r:embed="rId4"/>
          <a:stretch/>
        </p:blipFill>
        <p:spPr>
          <a:xfrm>
            <a:off x="3625920" y="6224760"/>
            <a:ext cx="1092600" cy="2811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217" name="Google Shape;334;p14"/>
          <p:cNvPicPr/>
          <p:nvPr/>
        </p:nvPicPr>
        <p:blipFill>
          <a:blip r:embed="rId5"/>
          <a:stretch/>
        </p:blipFill>
        <p:spPr>
          <a:xfrm>
            <a:off x="356400" y="6256800"/>
            <a:ext cx="738720" cy="221400"/>
          </a:xfrm>
          <a:prstGeom prst="rect">
            <a:avLst/>
          </a:prstGeom>
          <a:noFill/>
          <a:ln w="0">
            <a:noFill/>
          </a:ln>
        </p:spPr>
      </p:pic>
    </p:spTree>
    <p:extLst>
      <p:ext uri="{BB962C8B-B14F-4D97-AF65-F5344CB8AC3E}">
        <p14:creationId xmlns:p14="http://schemas.microsoft.com/office/powerpoint/2010/main" val="2062825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83;p 1"/>
          <p:cNvSpPr/>
          <p:nvPr/>
        </p:nvSpPr>
        <p:spPr>
          <a:xfrm>
            <a:off x="0" y="5866200"/>
            <a:ext cx="12189600" cy="98928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chemeClr val="lt1"/>
              </a:solidFill>
              <a:effectLst/>
              <a:uFillTx/>
              <a:latin typeface="Calibri"/>
              <a:ea typeface="Calibri"/>
            </a:endParaRPr>
          </a:p>
        </p:txBody>
      </p:sp>
      <p:cxnSp>
        <p:nvCxnSpPr>
          <p:cNvPr id="115" name="Google Shape;185;p 1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16" name="Google Shape;186;p 1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17" name="Google Shape;187;p 1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18" name="Google Shape;188;p 1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19" name="Google Shape;189;p 1"/>
          <p:cNvSpPr/>
          <p:nvPr/>
        </p:nvSpPr>
        <p:spPr>
          <a:xfrm>
            <a:off x="1189080" y="634320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1CB42913-BD4F-44C0-97CF-91EC4D86E1C4}" type="slidenum">
              <a:rPr lang="cs-CZ" sz="800" b="0" u="none" strike="noStrike">
                <a:solidFill>
                  <a:schemeClr val="lt1"/>
                </a:solidFill>
                <a:effectLst/>
                <a:uFillTx/>
                <a:latin typeface="Arial"/>
                <a:ea typeface="Arial"/>
              </a:rPr>
              <a:t>5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0" name="Google Shape;190;p 1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21" name="Google Shape;380;p 2"/>
          <p:cNvSpPr/>
          <p:nvPr/>
        </p:nvSpPr>
        <p:spPr>
          <a:xfrm>
            <a:off x="537480" y="191880"/>
            <a:ext cx="10578240" cy="520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Základní podmínky poskytování opatření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22" name="Picture 2" descr="A white text on a beige background&#10;&#10;AI-generated content may be incorrect."/>
          <p:cNvPicPr/>
          <p:nvPr/>
        </p:nvPicPr>
        <p:blipFill>
          <a:blip r:embed="rId6"/>
          <a:stretch/>
        </p:blipFill>
        <p:spPr>
          <a:xfrm>
            <a:off x="534960" y="810000"/>
            <a:ext cx="7959240" cy="492516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PlaceHolder 1"/>
          <p:cNvSpPr>
            <a:spLocks noGrp="1"/>
          </p:cNvSpPr>
          <p:nvPr>
            <p:ph type="sldNum" idx="40"/>
          </p:nvPr>
        </p:nvSpPr>
        <p:spPr>
          <a:xfrm>
            <a:off x="1280880" y="6341400"/>
            <a:ext cx="343080" cy="214920"/>
          </a:xfrm>
          <a:prstGeom prst="rect">
            <a:avLst/>
          </a:prstGeom>
          <a:noFill/>
          <a:ln w="0">
            <a:noFill/>
          </a:ln>
        </p:spPr>
        <p:txBody>
          <a:bodyPr lIns="91440" tIns="45720" rIns="91440" bIns="45720" anchor="ctr">
            <a:noAutofit/>
          </a:bodyPr>
          <a:lstStyle>
            <a:lvl1pPr indent="0" algn="r" defTabSz="914400">
              <a:lnSpc>
                <a:spcPct val="100000"/>
              </a:lnSpc>
              <a:buNone/>
              <a:tabLst>
                <a:tab pos="0" algn="l"/>
              </a:tabLst>
              <a:def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defRPr>
            </a:lvl1pPr>
          </a:lstStyle>
          <a:p>
            <a:pPr indent="0" algn="r" defTabSz="914400">
              <a:lnSpc>
                <a:spcPct val="100000"/>
              </a:lnSpc>
              <a:buNone/>
              <a:tabLst>
                <a:tab pos="0" algn="l"/>
              </a:tabLst>
            </a:pPr>
            <a:fld id="{81533D35-25AA-4BC7-A646-8135515FCFF2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6</a:t>
            </a:fld>
            <a:endParaRPr lang="cs-CZ" sz="800" b="0" u="none" strike="noStrike">
              <a:solidFill>
                <a:srgbClr val="FFFFFF"/>
              </a:solidFill>
              <a:effectLst/>
              <a:uFillTx/>
              <a:latin typeface="Times New Roman"/>
            </a:endParaRPr>
          </a:p>
        </p:txBody>
      </p:sp>
      <p:pic>
        <p:nvPicPr>
          <p:cNvPr id="145" name="Google Shape;220;p9"/>
          <p:cNvPicPr/>
          <p:nvPr/>
        </p:nvPicPr>
        <p:blipFill>
          <a:blip r:embed="rId2"/>
          <a:stretch/>
        </p:blipFill>
        <p:spPr>
          <a:xfrm>
            <a:off x="9379080" y="0"/>
            <a:ext cx="2810520" cy="6855480"/>
          </a:xfrm>
          <a:prstGeom prst="rect">
            <a:avLst/>
          </a:prstGeom>
          <a:noFill/>
          <a:ln w="0">
            <a:noFill/>
          </a:ln>
        </p:spPr>
      </p:pic>
      <p:cxnSp>
        <p:nvCxnSpPr>
          <p:cNvPr id="146" name="Google Shape;221;p9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47" name="Google Shape;222;p9"/>
          <p:cNvSpPr/>
          <p:nvPr/>
        </p:nvSpPr>
        <p:spPr>
          <a:xfrm>
            <a:off x="1256400" y="6212520"/>
            <a:ext cx="51768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48" name="Google Shape;223;p9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9" name="Google Shape;225;p9"/>
          <p:cNvSpPr/>
          <p:nvPr/>
        </p:nvSpPr>
        <p:spPr>
          <a:xfrm>
            <a:off x="2237400" y="2516040"/>
            <a:ext cx="6347160" cy="261396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POVĚŘENÍ 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4800" b="1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K POSKYTOVÁNÍ OPATŘENÍ</a:t>
            </a:r>
            <a:endParaRPr lang="cs-CZ" sz="48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000" b="0" u="none" strike="noStrike">
                <a:solidFill>
                  <a:srgbClr val="EFE4D5"/>
                </a:solidFill>
                <a:effectLst/>
                <a:uFillTx/>
                <a:latin typeface="Arial"/>
                <a:ea typeface="Arial"/>
              </a:rPr>
              <a:t> </a:t>
            </a:r>
            <a:endParaRPr lang="cs-CZ" sz="2000" b="0" u="none" strike="noStrike">
              <a:solidFill>
                <a:srgbClr val="FFFFFF"/>
              </a:solidFill>
              <a:effectLst/>
              <a:uFillTx/>
              <a:latin typeface="Arial"/>
            </a:endParaRPr>
          </a:p>
        </p:txBody>
      </p:sp>
      <p:pic>
        <p:nvPicPr>
          <p:cNvPr id="150" name="Google Shape;231;p9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1" name="Google Shape;232;p9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2" name="Google Shape;167;p6"/>
          <p:cNvPicPr/>
          <p:nvPr/>
        </p:nvPicPr>
        <p:blipFill>
          <a:blip r:embed="rId6"/>
          <a:stretch/>
        </p:blipFill>
        <p:spPr>
          <a:xfrm>
            <a:off x="466560" y="2559960"/>
            <a:ext cx="1307160" cy="964800"/>
          </a:xfrm>
          <a:prstGeom prst="rect">
            <a:avLst/>
          </a:prstGeom>
          <a:noFill/>
          <a:ln w="0"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379;p17"/>
          <p:cNvSpPr/>
          <p:nvPr/>
        </p:nvSpPr>
        <p:spPr>
          <a:xfrm>
            <a:off x="0" y="5866200"/>
            <a:ext cx="12189600" cy="98964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defTabSz="914400"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154" name="Google Shape;380;p17"/>
          <p:cNvSpPr/>
          <p:nvPr/>
        </p:nvSpPr>
        <p:spPr>
          <a:xfrm>
            <a:off x="286200" y="360000"/>
            <a:ext cx="9453960" cy="5166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Pověření k poskytování opatření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55" name="Google Shape;381;p17"/>
          <p:cNvCxnSpPr/>
          <p:nvPr/>
        </p:nvCxnSpPr>
        <p:spPr>
          <a:xfrm>
            <a:off x="1236960" y="6248880"/>
            <a:ext cx="2520" cy="24552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56" name="Google Shape;382;p17"/>
          <p:cNvSpPr/>
          <p:nvPr/>
        </p:nvSpPr>
        <p:spPr>
          <a:xfrm>
            <a:off x="1256400" y="6212520"/>
            <a:ext cx="81216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7" name="Google Shape;383;p17"/>
          <p:cNvPicPr/>
          <p:nvPr/>
        </p:nvPicPr>
        <p:blipFill>
          <a:blip r:embed="rId3"/>
          <a:stretch/>
        </p:blipFill>
        <p:spPr>
          <a:xfrm>
            <a:off x="356400" y="6256800"/>
            <a:ext cx="738000" cy="22068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8" name="Google Shape;384;p17"/>
          <p:cNvPicPr/>
          <p:nvPr/>
        </p:nvPicPr>
        <p:blipFill>
          <a:blip r:embed="rId4"/>
          <a:stretch/>
        </p:blipFill>
        <p:spPr>
          <a:xfrm>
            <a:off x="2556000" y="6272640"/>
            <a:ext cx="917640" cy="19296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9" name="Google Shape;385;p17"/>
          <p:cNvSpPr/>
          <p:nvPr/>
        </p:nvSpPr>
        <p:spPr>
          <a:xfrm>
            <a:off x="1246680" y="6348960"/>
            <a:ext cx="29808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4D9D8746-6DF5-44AB-9077-EC42656C4F27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7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60" name="Google Shape;386;p1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1880" cy="2804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1" name="Google Shape;391;p17"/>
          <p:cNvSpPr/>
          <p:nvPr/>
        </p:nvSpPr>
        <p:spPr>
          <a:xfrm>
            <a:off x="444960" y="1292760"/>
            <a:ext cx="9722520" cy="3589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marL="285840" indent="-285840" defTabSz="914400">
              <a:lnSpc>
                <a:spcPct val="100000"/>
              </a:lnSpc>
              <a:spcBef>
                <a:spcPts val="201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vyřizuje </a:t>
            </a:r>
            <a:r>
              <a:rPr lang="cs-CZ" sz="24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příslušný krajský úřad </a:t>
            </a:r>
            <a:r>
              <a:rPr lang="cs-CZ" sz="24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(tj. kraj, ve kterém se budou nacházet byty)</a:t>
            </a:r>
            <a:endParaRPr lang="cs-CZ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201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formální podmínky zahrnují bezúhonnost, splněnou povinnost zveřejňování účetních závěrek, výročních zpráv a to, že netrvá doba odnětí pověření z důvodů porušování podmínek zákona</a:t>
            </a:r>
            <a:endParaRPr lang="cs-CZ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285840" indent="-285840" defTabSz="914400">
              <a:lnSpc>
                <a:spcPct val="100000"/>
              </a:lnSpc>
              <a:spcBef>
                <a:spcPts val="201"/>
              </a:spcBef>
              <a:spcAft>
                <a:spcPts val="799"/>
              </a:spcAft>
              <a:buClr>
                <a:srgbClr val="000000"/>
              </a:buClr>
              <a:buFont typeface="Arial"/>
              <a:buChar char="•"/>
            </a:pPr>
            <a:r>
              <a:rPr lang="cs-CZ" sz="24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jde o správní řízení (30 až 60 dnů na vyřízení žádosti)</a:t>
            </a:r>
            <a:endParaRPr lang="cs-CZ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algn="just" defTabSz="914400">
              <a:lnSpc>
                <a:spcPct val="107000"/>
              </a:lnSpc>
              <a:spcAft>
                <a:spcPts val="799"/>
              </a:spcAft>
              <a:tabLst>
                <a:tab pos="0" algn="l"/>
              </a:tabLst>
            </a:pPr>
            <a:endParaRPr lang="cs-CZ" sz="2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defTabSz="914400">
              <a:lnSpc>
                <a:spcPct val="150000"/>
              </a:lnSpc>
              <a:tabLst>
                <a:tab pos="0" algn="l"/>
              </a:tabLst>
            </a:pPr>
            <a:endParaRPr lang="cs-CZ" sz="20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380;p17"/>
          <p:cNvSpPr/>
          <p:nvPr/>
        </p:nvSpPr>
        <p:spPr>
          <a:xfrm>
            <a:off x="252360" y="285480"/>
            <a:ext cx="9633600" cy="521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  <a:tabLst>
                <a:tab pos="0" algn="l"/>
              </a:tabLst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Bydlení s garancí: Základní a rozšířené pověření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42" name="Google Shape;381;p17"/>
          <p:cNvCxnSpPr/>
          <p:nvPr/>
        </p:nvCxnSpPr>
        <p:spPr>
          <a:xfrm>
            <a:off x="1236960" y="6248880"/>
            <a:ext cx="2160" cy="245160"/>
          </a:xfrm>
          <a:prstGeom prst="straightConnector1">
            <a:avLst/>
          </a:prstGeom>
          <a:ln w="9360">
            <a:solidFill>
              <a:srgbClr val="FFFFFF"/>
            </a:solidFill>
            <a:miter/>
          </a:ln>
        </p:spPr>
      </p:cxnSp>
      <p:sp>
        <p:nvSpPr>
          <p:cNvPr id="143" name="Google Shape;382;p17"/>
          <p:cNvSpPr/>
          <p:nvPr/>
        </p:nvSpPr>
        <p:spPr>
          <a:xfrm>
            <a:off x="1256400" y="6212520"/>
            <a:ext cx="812520" cy="2113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4" name="Google Shape;383;p17"/>
          <p:cNvPicPr/>
          <p:nvPr/>
        </p:nvPicPr>
        <p:blipFill>
          <a:blip r:embed="rId3"/>
          <a:stretch/>
        </p:blipFill>
        <p:spPr>
          <a:xfrm>
            <a:off x="356400" y="6256800"/>
            <a:ext cx="738360" cy="2210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45" name="Google Shape;384;p17"/>
          <p:cNvPicPr/>
          <p:nvPr/>
        </p:nvPicPr>
        <p:blipFill>
          <a:blip r:embed="rId4"/>
          <a:stretch/>
        </p:blipFill>
        <p:spPr>
          <a:xfrm>
            <a:off x="2556000" y="6272640"/>
            <a:ext cx="918000" cy="1933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46" name="Google Shape;385;p17"/>
          <p:cNvSpPr/>
          <p:nvPr/>
        </p:nvSpPr>
        <p:spPr>
          <a:xfrm>
            <a:off x="1246680" y="6348960"/>
            <a:ext cx="298440" cy="2152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9636C2A8-3942-413C-896C-F5406C911686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8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47" name="Google Shape;386;p1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2240" cy="280800"/>
          </a:xfrm>
          <a:prstGeom prst="rect">
            <a:avLst/>
          </a:prstGeom>
          <a:noFill/>
          <a:ln w="0">
            <a:noFill/>
          </a:ln>
        </p:spPr>
      </p:pic>
      <p:graphicFrame>
        <p:nvGraphicFramePr>
          <p:cNvPr id="148" name="Tabulka 4"/>
          <p:cNvGraphicFramePr/>
          <p:nvPr/>
        </p:nvGraphicFramePr>
        <p:xfrm>
          <a:off x="356400" y="1440000"/>
          <a:ext cx="9092880" cy="3977280"/>
        </p:xfrm>
        <a:graphic>
          <a:graphicData uri="http://schemas.openxmlformats.org/drawingml/2006/table">
            <a:tbl>
              <a:tblPr/>
              <a:tblGrid>
                <a:gridCol w="449964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59324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977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ZÁKLADNÍ POVĚŘENÍ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≤ 10 bytů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registrovaní poskytovatelé sociálních služeb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realitní a správcovské firmy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>
                        <a:lnSpc>
                          <a:spcPct val="100000"/>
                        </a:lnSpc>
                      </a:pP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FE4D5"/>
                    </a:solidFill>
                  </a:tcPr>
                </a:tc>
                <a:tc>
                  <a:txBody>
                    <a:bodyPr/>
                    <a:lstStyle/>
                    <a:p>
                      <a:pPr defTabSz="914400">
                        <a:lnSpc>
                          <a:spcPct val="100000"/>
                        </a:lnSpc>
                      </a:pP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ROZŠÍŘENÉ POVĚŘENÍ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 defTabSz="9144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Liberation Serif;Times New Roman"/>
                        </a:rPr>
                        <a:t>≥</a:t>
                      </a: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NSimSun"/>
                        </a:rPr>
                        <a:t> 11 bytů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 defTabSz="9144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obce, městské části hl. m. Prahy, kraje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 defTabSz="9144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jejich příspěvkové organizace apod.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 defTabSz="9144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registrovaní </a:t>
                      </a: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poskytovatelé sociálních služeb a realitní a správcovské firmy</a:t>
                      </a: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 se zkušeností poskytování podle základního pověření (min. 2 roky)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marL="285840" indent="-285840" defTabSz="914400">
                        <a:lnSpc>
                          <a:spcPct val="100000"/>
                        </a:lnSpc>
                        <a:buClr>
                          <a:srgbClr val="000000"/>
                        </a:buClr>
                        <a:buFont typeface="Arial"/>
                        <a:buChar char="•"/>
                      </a:pP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osoby se zkušeností poskytování obdobných služeb </a:t>
                      </a:r>
                      <a:r>
                        <a:rPr lang="cs-CZ" sz="1800" b="1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přechodně </a:t>
                      </a:r>
                      <a:r>
                        <a:rPr lang="cs-CZ" sz="1800" b="0" u="none" strike="noStrike">
                          <a:solidFill>
                            <a:srgbClr val="005A75"/>
                          </a:solidFill>
                          <a:effectLst/>
                          <a:uFillTx/>
                          <a:latin typeface="Arial"/>
                          <a:ea typeface="Arial"/>
                        </a:rPr>
                        <a:t>do 30. 6. 2026</a:t>
                      </a: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  <a:p>
                      <a:pPr defTabSz="914400">
                        <a:lnSpc>
                          <a:spcPct val="100000"/>
                        </a:lnSpc>
                      </a:pPr>
                      <a:endParaRPr lang="cs-CZ" sz="1800" b="0" u="none" strike="noStrike">
                        <a:solidFill>
                          <a:srgbClr val="000000"/>
                        </a:solidFill>
                        <a:effectLst/>
                        <a:uFillTx/>
                        <a:latin typeface="Arial"/>
                      </a:endParaRPr>
                    </a:p>
                  </a:txBody>
                  <a:tcPr>
                    <a:lnL w="12240">
                      <a:solidFill>
                        <a:srgbClr val="FFFFFF"/>
                      </a:solidFill>
                      <a:prstDash val="solid"/>
                    </a:lnL>
                    <a:lnR w="12240">
                      <a:solidFill>
                        <a:srgbClr val="FFFFFF"/>
                      </a:solidFill>
                      <a:prstDash val="solid"/>
                    </a:lnR>
                    <a:lnT w="12240">
                      <a:solidFill>
                        <a:srgbClr val="FFFFFF"/>
                      </a:solidFill>
                      <a:prstDash val="solid"/>
                    </a:lnT>
                    <a:lnB w="12240">
                      <a:solidFill>
                        <a:srgbClr val="FFFFFF"/>
                      </a:solidFill>
                      <a:prstDash val="solid"/>
                    </a:lnB>
                    <a:solidFill>
                      <a:srgbClr val="EF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149" name="Google Shape;378;p17"/>
          <p:cNvPicPr/>
          <p:nvPr/>
        </p:nvPicPr>
        <p:blipFill>
          <a:blip r:embed="rId6"/>
          <a:stretch/>
        </p:blipFill>
        <p:spPr>
          <a:xfrm>
            <a:off x="9379080" y="0"/>
            <a:ext cx="2810880" cy="685584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0" name="Google Shape;379;p17"/>
          <p:cNvSpPr/>
          <p:nvPr/>
        </p:nvSpPr>
        <p:spPr>
          <a:xfrm>
            <a:off x="0" y="5866200"/>
            <a:ext cx="12189960" cy="99000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>
            <a:noAutofit/>
          </a:bodyPr>
          <a:lstStyle/>
          <a:p>
            <a:pPr>
              <a:lnSpc>
                <a:spcPct val="100000"/>
              </a:lnSpc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151" name="TextovéPole 7"/>
          <p:cNvSpPr/>
          <p:nvPr/>
        </p:nvSpPr>
        <p:spPr>
          <a:xfrm>
            <a:off x="252360" y="852120"/>
            <a:ext cx="9504720" cy="1458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t">
            <a:spAutoFit/>
          </a:bodyPr>
          <a:lstStyle/>
          <a:p>
            <a:pPr>
              <a:lnSpc>
                <a:spcPct val="100000"/>
              </a:lnSpc>
            </a:pPr>
            <a:endParaRPr lang="cs-CZ" sz="1400" b="0" u="none" strike="noStrike">
              <a:solidFill>
                <a:srgbClr val="000000"/>
              </a:solidFill>
              <a:effectLst/>
              <a:uFillTx/>
              <a:latin typeface="Arial"/>
              <a:ea typeface="DejaVu Sans"/>
            </a:endParaRPr>
          </a:p>
        </p:txBody>
      </p:sp>
    </p:spTree>
    <p:extLst>
      <p:ext uri="{BB962C8B-B14F-4D97-AF65-F5344CB8AC3E}">
        <p14:creationId xmlns:p14="http://schemas.microsoft.com/office/powerpoint/2010/main" val="306360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379;p17"/>
          <p:cNvSpPr/>
          <p:nvPr/>
        </p:nvSpPr>
        <p:spPr>
          <a:xfrm>
            <a:off x="0" y="5866200"/>
            <a:ext cx="12191760" cy="991800"/>
          </a:xfrm>
          <a:prstGeom prst="rect">
            <a:avLst/>
          </a:prstGeom>
          <a:solidFill>
            <a:srgbClr val="003145"/>
          </a:solidFill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ctr" defTabSz="914400">
              <a:lnSpc>
                <a:spcPct val="100000"/>
              </a:lnSpc>
              <a:tabLst>
                <a:tab pos="0" algn="l"/>
              </a:tabLst>
            </a:pPr>
            <a:endParaRPr lang="cs-CZ" sz="1800" b="0" u="none" strike="noStrike">
              <a:solidFill>
                <a:srgbClr val="FFFFFF"/>
              </a:solidFill>
              <a:effectLst/>
              <a:uFillTx/>
              <a:latin typeface="Calibri"/>
              <a:ea typeface="Calibri"/>
            </a:endParaRPr>
          </a:p>
        </p:txBody>
      </p:sp>
      <p:sp>
        <p:nvSpPr>
          <p:cNvPr id="153" name="Google Shape;380;p17"/>
          <p:cNvSpPr/>
          <p:nvPr/>
        </p:nvSpPr>
        <p:spPr>
          <a:xfrm>
            <a:off x="358200" y="384840"/>
            <a:ext cx="9092520" cy="5227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>
              <a:lnSpc>
                <a:spcPct val="100000"/>
              </a:lnSpc>
            </a:pPr>
            <a:r>
              <a:rPr lang="cs-CZ" sz="2800" b="1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Podporované obecní bydlení: poskytovatelé</a:t>
            </a:r>
            <a:endParaRPr lang="cs-CZ" sz="2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cxnSp>
        <p:nvCxnSpPr>
          <p:cNvPr id="154" name="Google Shape;381;p17"/>
          <p:cNvCxnSpPr/>
          <p:nvPr/>
        </p:nvCxnSpPr>
        <p:spPr>
          <a:xfrm>
            <a:off x="1236960" y="6248880"/>
            <a:ext cx="360" cy="243360"/>
          </a:xfrm>
          <a:prstGeom prst="straightConnector1">
            <a:avLst/>
          </a:prstGeom>
          <a:ln w="9525">
            <a:solidFill>
              <a:srgbClr val="FFFFFF"/>
            </a:solidFill>
            <a:miter/>
          </a:ln>
        </p:spPr>
      </p:cxnSp>
      <p:sp>
        <p:nvSpPr>
          <p:cNvPr id="155" name="Google Shape;382;p17"/>
          <p:cNvSpPr/>
          <p:nvPr/>
        </p:nvSpPr>
        <p:spPr>
          <a:xfrm>
            <a:off x="1256400" y="6212520"/>
            <a:ext cx="814320" cy="21492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Strana</a:t>
            </a:r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6" name="Google Shape;383;p17"/>
          <p:cNvPicPr/>
          <p:nvPr/>
        </p:nvPicPr>
        <p:blipFill>
          <a:blip r:embed="rId3"/>
          <a:stretch/>
        </p:blipFill>
        <p:spPr>
          <a:xfrm>
            <a:off x="356400" y="6256800"/>
            <a:ext cx="740160" cy="222840"/>
          </a:xfrm>
          <a:prstGeom prst="rect">
            <a:avLst/>
          </a:prstGeom>
          <a:noFill/>
          <a:ln w="0">
            <a:noFill/>
          </a:ln>
        </p:spPr>
      </p:pic>
      <p:pic>
        <p:nvPicPr>
          <p:cNvPr id="157" name="Google Shape;384;p17"/>
          <p:cNvPicPr/>
          <p:nvPr/>
        </p:nvPicPr>
        <p:blipFill>
          <a:blip r:embed="rId4"/>
          <a:stretch/>
        </p:blipFill>
        <p:spPr>
          <a:xfrm>
            <a:off x="2556000" y="6272640"/>
            <a:ext cx="919800" cy="19512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58" name="Google Shape;385;p17"/>
          <p:cNvSpPr/>
          <p:nvPr/>
        </p:nvSpPr>
        <p:spPr>
          <a:xfrm>
            <a:off x="1246680" y="6348960"/>
            <a:ext cx="300240" cy="21708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ctr">
            <a:noAutofit/>
          </a:bodyPr>
          <a:lstStyle/>
          <a:p>
            <a:pPr algn="r" defTabSz="914400">
              <a:lnSpc>
                <a:spcPct val="100000"/>
              </a:lnSpc>
              <a:tabLst>
                <a:tab pos="0" algn="l"/>
              </a:tabLst>
            </a:pPr>
            <a:fld id="{4A0DDE9D-3DA8-415B-8F52-4A52070437DC}" type="slidenum">
              <a:rPr lang="cs-CZ" sz="800" b="0" u="none" strike="noStrike">
                <a:solidFill>
                  <a:srgbClr val="FFFFFF"/>
                </a:solidFill>
                <a:effectLst/>
                <a:uFillTx/>
                <a:latin typeface="Arial"/>
                <a:ea typeface="Arial"/>
              </a:rPr>
              <a:t>9</a:t>
            </a:fld>
            <a:endParaRPr lang="cs-CZ" sz="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pic>
        <p:nvPicPr>
          <p:cNvPr id="159" name="Google Shape;386;p17" descr="Obsah obrázku text, Písmo, Grafika, symbol&#10;&#10;Popis byl vytvořen automaticky"/>
          <p:cNvPicPr/>
          <p:nvPr/>
        </p:nvPicPr>
        <p:blipFill>
          <a:blip r:embed="rId5"/>
          <a:stretch/>
        </p:blipFill>
        <p:spPr>
          <a:xfrm>
            <a:off x="3625920" y="6224760"/>
            <a:ext cx="1094040" cy="282600"/>
          </a:xfrm>
          <a:prstGeom prst="rect">
            <a:avLst/>
          </a:prstGeom>
          <a:noFill/>
          <a:ln w="0">
            <a:noFill/>
          </a:ln>
        </p:spPr>
      </p:pic>
      <p:sp>
        <p:nvSpPr>
          <p:cNvPr id="160" name="Google Shape;391;p17"/>
          <p:cNvSpPr/>
          <p:nvPr/>
        </p:nvSpPr>
        <p:spPr>
          <a:xfrm>
            <a:off x="-581760" y="1438920"/>
            <a:ext cx="11669760" cy="2377800"/>
          </a:xfrm>
          <a:prstGeom prst="rect">
            <a:avLst/>
          </a:prstGeom>
          <a:noFill/>
          <a:ln w="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anchor="t">
            <a:spAutoFit/>
          </a:bodyPr>
          <a:lstStyle/>
          <a:p>
            <a:pPr marL="1371600" lvl="2" indent="-4572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Obce, kraje, městské části hlavního města Prahy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371600" lvl="2" indent="-4572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Příspěvkové organizace obcí, krajů nebo městských částí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371600" lvl="2" indent="-4572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Právnické osoby, jejichž členy jsou výhradně výše uvedené subjekty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1371600" lvl="2" indent="-457200">
              <a:lnSpc>
                <a:spcPct val="150000"/>
              </a:lnSpc>
              <a:buClr>
                <a:srgbClr val="005A75"/>
              </a:buClr>
              <a:buFont typeface="Arial"/>
              <a:buChar char="•"/>
            </a:pPr>
            <a:r>
              <a:rPr lang="cs-CZ" sz="1800" b="0" u="none" strike="noStrike">
                <a:solidFill>
                  <a:srgbClr val="005A75"/>
                </a:solidFill>
                <a:effectLst/>
                <a:uFillTx/>
                <a:latin typeface="Arial"/>
                <a:ea typeface="Arial"/>
              </a:rPr>
              <a:t>Fundace nebo ústavy, jejichž zakladateli jsou výhradně uvedené subjekty</a:t>
            </a:r>
            <a:endParaRPr lang="cs-CZ" sz="18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  <a:p>
            <a:pPr marL="914400">
              <a:lnSpc>
                <a:spcPct val="150000"/>
              </a:lnSpc>
            </a:pPr>
            <a:r>
              <a:rPr sz="1400"/>
              <a:t/>
            </a:r>
            <a:br>
              <a:rPr sz="1400"/>
            </a:br>
            <a:endParaRPr lang="cs-CZ" sz="1400" b="0" u="none" strike="noStrike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99102891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>
      <a:fillStyleLst>
        <a:solidFill>
          <a:schemeClr val="phClr"/>
        </a:solidFill>
        <a:gradFill>
          <a:gsLst>
            <a:gs pos="0">
              <a:schemeClr val="phClr">
                <a:tint val="50000"/>
              </a:schemeClr>
            </a:gs>
            <a:gs pos="35000">
              <a:schemeClr val="phClr">
                <a:tint val="37000"/>
              </a:schemeClr>
            </a:gs>
            <a:gs pos="100000">
              <a:schemeClr val="phClr">
                <a:tint val="15000"/>
              </a:schemeClr>
            </a:gs>
          </a:gsLst>
          <a:lin ang="16200000" scaled="1"/>
          <a:tileRect/>
        </a:gradFill>
        <a:gradFill>
          <a:gsLst>
            <a:gs pos="0">
              <a:schemeClr val="phClr">
                <a:tint val="100000"/>
                <a:shade val="100000"/>
              </a:schemeClr>
            </a:gs>
            <a:gs pos="100000">
              <a:schemeClr val="phClr">
                <a:tint val="50000"/>
                <a:shade val="100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prstDash val="solid"/>
        </a:ln>
        <a:ln w="25400" cap="flat" cmpd="sng" algn="ctr">
          <a:prstDash val="solid"/>
        </a:ln>
        <a:ln w="38100" cap="flat" cmpd="sng" algn="ctr"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40000"/>
              </a:schemeClr>
            </a:gs>
            <a:gs pos="40000">
              <a:schemeClr val="phClr">
                <a:tint val="45000"/>
                <a:shade val="99000"/>
              </a:schemeClr>
            </a:gs>
            <a:gs pos="100000">
              <a:schemeClr val="phClr">
                <a:shade val="20000"/>
              </a:schemeClr>
            </a:gs>
          </a:gsLst>
          <a:path path="circle">
            <a:fillToRect l="50000" t="-80000" r="50000" b="180000"/>
          </a:path>
          <a:tileRect/>
        </a:gradFill>
        <a:gradFill>
          <a:gsLst>
            <a:gs pos="0">
              <a:schemeClr val="phClr">
                <a:tint val="8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LibreOffice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18A303"/>
      </a:accent1>
      <a:accent2>
        <a:srgbClr val="0369A3"/>
      </a:accent2>
      <a:accent3>
        <a:srgbClr val="A33E03"/>
      </a:accent3>
      <a:accent4>
        <a:srgbClr val="8E03A3"/>
      </a:accent4>
      <a:accent5>
        <a:srgbClr val="C99C00"/>
      </a:accent5>
      <a:accent6>
        <a:srgbClr val="C9211E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>
      <a:fillStyleLst>
        <a:solidFill>
          <a:schemeClr val="phClr"/>
        </a:solidFill>
        <a:solidFill>
          <a:schemeClr val="phClr"/>
        </a:solidFill>
        <a:solidFill>
          <a:schemeClr val="phClr"/>
        </a:solidFill>
      </a:fillStyleLst>
      <a:lnStyleLst>
        <a:ln w="6350" cap="flat" cmpd="sng" algn="ctr">
          <a:prstDash val="solid"/>
          <a:miter/>
        </a:ln>
        <a:ln w="6350" cap="flat" cmpd="sng" algn="ctr">
          <a:prstDash val="solid"/>
          <a:miter/>
        </a:ln>
        <a:ln w="6350" cap="flat" cmpd="sng" algn="ctr"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solidFill>
          <a:schemeClr val="phClr"/>
        </a:soli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398D765E9BA9C540A3A35E69553E4EA9" ma:contentTypeVersion="3" ma:contentTypeDescription="Vytvoří nový dokument" ma:contentTypeScope="" ma:versionID="1e3f352e4b92ad85150b1bdefaaa586a">
  <xsd:schema xmlns:xsd="http://www.w3.org/2001/XMLSchema" xmlns:xs="http://www.w3.org/2001/XMLSchema" xmlns:p="http://schemas.microsoft.com/office/2006/metadata/properties" xmlns:ns2="0442c8b7-8bc8-44c5-8f2c-b745e2c86dde" targetNamespace="http://schemas.microsoft.com/office/2006/metadata/properties" ma:root="true" ma:fieldsID="fc2314e9cfae2de154a2485dc7fb3450" ns2:_="">
    <xsd:import namespace="0442c8b7-8bc8-44c5-8f2c-b745e2c86dd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442c8b7-8bc8-44c5-8f2c-b745e2c86dd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F2867516-F80F-4D74-BE40-2CE61F247F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9AE2253-92D7-4AFD-9E14-F0D80848859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442c8b7-8bc8-44c5-8f2c-b745e2c86dd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F0E0475D-9BB9-45AA-9B3F-4211A3B2419A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24262</TotalTime>
  <Words>2198</Words>
  <Application>Microsoft Office PowerPoint</Application>
  <PresentationFormat>Širokoúhlá obrazovka</PresentationFormat>
  <Paragraphs>491</Paragraphs>
  <Slides>41</Slides>
  <Notes>34</Notes>
  <HiddenSlides>0</HiddenSlides>
  <MMClips>0</MMClips>
  <ScaleCrop>false</ScaleCrop>
  <HeadingPairs>
    <vt:vector size="6" baseType="variant">
      <vt:variant>
        <vt:lpstr>Použitá písma</vt:lpstr>
      </vt:variant>
      <vt:variant>
        <vt:i4>11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41</vt:i4>
      </vt:variant>
    </vt:vector>
  </HeadingPairs>
  <TitlesOfParts>
    <vt:vector size="53" baseType="lpstr">
      <vt:lpstr>NSimSun</vt:lpstr>
      <vt:lpstr>Arial</vt:lpstr>
      <vt:lpstr>Arial, serif</vt:lpstr>
      <vt:lpstr>Arial,Sans-Serif</vt:lpstr>
      <vt:lpstr>Calibri</vt:lpstr>
      <vt:lpstr>Courier New</vt:lpstr>
      <vt:lpstr>DejaVu Sans</vt:lpstr>
      <vt:lpstr>Liberation Serif;Times New Roman</vt:lpstr>
      <vt:lpstr>Symbol</vt:lpstr>
      <vt:lpstr>Times New Roman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subject/>
  <dc:creator>Petr Hloucha</dc:creator>
  <dc:description/>
  <cp:lastModifiedBy>Fencl Marek</cp:lastModifiedBy>
  <cp:revision>1620</cp:revision>
  <cp:lastPrinted>2025-09-03T11:00:26Z</cp:lastPrinted>
  <dcterms:created xsi:type="dcterms:W3CDTF">2023-04-20T12:37:43Z</dcterms:created>
  <dcterms:modified xsi:type="dcterms:W3CDTF">2025-09-19T07:35:33Z</dcterms:modified>
  <dc:language>cs-CZ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0x010100398D765E9BA9C540A3A35E69553E4EA9</vt:lpwstr>
  </property>
  <property fmtid="{D5CDD505-2E9C-101B-9397-08002B2CF9AE}" pid="3" name="MediaServiceImageTags">
    <vt:lpwstr/>
  </property>
  <property fmtid="{D5CDD505-2E9C-101B-9397-08002B2CF9AE}" pid="4" name="Notes">
    <vt:i4>23</vt:i4>
  </property>
  <property fmtid="{D5CDD505-2E9C-101B-9397-08002B2CF9AE}" pid="5" name="PresentationFormat">
    <vt:lpwstr>Widescreen</vt:lpwstr>
  </property>
  <property fmtid="{D5CDD505-2E9C-101B-9397-08002B2CF9AE}" pid="6" name="Slides">
    <vt:i4>28</vt:i4>
  </property>
</Properties>
</file>